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Default Extension="fntdata" ContentType="application/x-fontdata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2"/>
  </p:sldMasterIdLst>
  <p:sldIdLst>
    <p:sldId id="256" r:id="rId3"/>
    <p:sldId id="331" r:id="rId4"/>
    <p:sldId id="332" r:id="rId5"/>
    <p:sldId id="334" r:id="rId6"/>
    <p:sldId id="257" r:id="rId7"/>
    <p:sldId id="335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285" r:id="rId44"/>
    <p:sldId id="287" r:id="rId45"/>
    <p:sldId id="316" r:id="rId46"/>
    <p:sldId id="317" r:id="rId47"/>
    <p:sldId id="319" r:id="rId48"/>
    <p:sldId id="320" r:id="rId49"/>
    <p:sldId id="321" r:id="rId50"/>
    <p:sldId id="322" r:id="rId51"/>
    <p:sldId id="323" r:id="rId52"/>
    <p:sldId id="324" r:id="rId53"/>
    <p:sldId id="325" r:id="rId54"/>
    <p:sldId id="326" r:id="rId55"/>
    <p:sldId id="327" r:id="rId56"/>
    <p:sldId id="328" r:id="rId57"/>
    <p:sldId id="329" r:id="rId58"/>
    <p:sldId id="330" r:id="rId59"/>
  </p:sldIdLst>
  <p:sldSz cx="9144000" cy="6858000" type="screen4x3"/>
  <p:notesSz cx="6858000" cy="9144000"/>
  <p:embeddedFontLst>
    <p:embeddedFont>
      <p:font typeface="Arial Black" pitchFamily="34" charset="0"/>
      <p:bold r:id="rId60"/>
    </p:embeddedFont>
    <p:embeddedFont>
      <p:font typeface="Garamond" pitchFamily="18" charset="0"/>
      <p:regular r:id="rId61"/>
      <p:bold r:id="rId62"/>
      <p:italic r:id="rId63"/>
    </p:embeddedFont>
    <p:embeddedFont>
      <p:font typeface="Eras Bold ITC" pitchFamily="34" charset="0"/>
      <p:regular r:id="rId64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00"/>
    <a:srgbClr val="333333"/>
    <a:srgbClr val="990000"/>
    <a:srgbClr val="969696"/>
    <a:srgbClr val="EAEAEA"/>
    <a:srgbClr val="035540"/>
    <a:srgbClr val="023A2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06" autoAdjust="0"/>
    <p:restoredTop sz="94660"/>
  </p:normalViewPr>
  <p:slideViewPr>
    <p:cSldViewPr>
      <p:cViewPr>
        <p:scale>
          <a:sx n="73" d="100"/>
          <a:sy n="73" d="100"/>
        </p:scale>
        <p:origin x="-1506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font" Target="fonts/font4.fntdata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1.fntdata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5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D38D68-D46A-46FF-8CDF-6DEF395A9127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CC9228-8F55-488D-BAF0-F012D0ED94BF}">
      <dgm:prSet phldrT="[Текст]" custT="1"/>
      <dgm:spPr>
        <a:solidFill>
          <a:schemeClr val="accent3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Вредоносные программы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19E5C7-01D4-451D-A77C-230E31722A36}" type="parTrans" cxnId="{6E8CB600-4525-497B-B11C-5B53C4145B33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EF4B111-96F9-47E6-9726-45B832195042}" type="sibTrans" cxnId="{6E8CB600-4525-497B-B11C-5B53C4145B33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EAA1A9F-0BAA-41F3-A1AF-C09C7BAA3AE5}">
      <dgm:prSet phldrT="[Текст]"/>
      <dgm:spPr>
        <a:solidFill>
          <a:srgbClr val="FFC000"/>
        </a:solidFill>
        <a:ln>
          <a:solidFill>
            <a:srgbClr val="FFFF00"/>
          </a:solidFill>
        </a:ln>
      </dgm:spPr>
      <dgm:t>
        <a:bodyPr/>
        <a:lstStyle/>
        <a:p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2F70B6D-F40A-44A8-901F-C445B69F0AA7}" type="parTrans" cxnId="{5C371FB2-D46C-4E68-B6B0-97EE85538A2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BC4F54D-6999-40D9-A2BC-4363EF8C5F06}" type="sibTrans" cxnId="{5C371FB2-D46C-4E68-B6B0-97EE85538A2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2661809-E7E5-4C7D-A6D9-232D6D1AA0B1}">
      <dgm:prSet phldrT="[Текст]"/>
      <dgm:spPr>
        <a:solidFill>
          <a:schemeClr val="accent3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Спам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3A30AA4-0168-4E9F-BE82-6AE106DB401B}" type="parTrans" cxnId="{29FD7DEE-7C46-4C9E-99D6-07945C3AED8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9F3E528-B1E5-4147-8F76-3DC8C3CBC673}" type="sibTrans" cxnId="{29FD7DEE-7C46-4C9E-99D6-07945C3AED8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80C18B-7FDA-4070-BE87-19B3C0EBFF6B}">
      <dgm:prSet phldrT="[Текст]"/>
      <dgm:spPr>
        <a:solidFill>
          <a:srgbClr val="FFC000"/>
        </a:solidFill>
        <a:ln>
          <a:solidFill>
            <a:srgbClr val="FFFF00"/>
          </a:solidFill>
        </a:ln>
      </dgm:spPr>
      <dgm:t>
        <a:bodyPr/>
        <a:lstStyle/>
        <a:p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CEE088B-9102-4187-8CEE-D238656CA294}" type="parTrans" cxnId="{E9832F33-1049-4A72-9474-C059AF2CF44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1015395-174E-4942-8B02-79FF99F51DE8}" type="sibTrans" cxnId="{E9832F33-1049-4A72-9474-C059AF2CF44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7BFE1B1-E454-48CC-B180-3891D0A18392}">
      <dgm:prSet phldrT="[Текст]"/>
      <dgm:spPr>
        <a:solidFill>
          <a:schemeClr val="accent3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Аппаратные и программные сбои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05E3F90-7D10-4207-B516-53075BE6F271}" type="parTrans" cxnId="{1D357A9D-F944-475D-9DA1-40BEBE1F012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2D22E44-966D-43F4-A181-36864B5C6186}" type="sibTrans" cxnId="{1D357A9D-F944-475D-9DA1-40BEBE1F012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1A5BFD1-305E-40B0-AD10-5774640E6851}">
      <dgm:prSet/>
      <dgm:spPr>
        <a:solidFill>
          <a:srgbClr val="FFC000"/>
        </a:solidFill>
        <a:ln>
          <a:solidFill>
            <a:srgbClr val="FFFF00"/>
          </a:solidFill>
        </a:ln>
      </dgm:spPr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317EE91-B35C-4089-B811-B8CE8AD80E27}" type="parTrans" cxnId="{44EC659B-F593-45AE-AE10-A40BED6277D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B4E8FC2-680C-4EBD-ACF0-624108B34B4D}" type="sibTrans" cxnId="{44EC659B-F593-45AE-AE10-A40BED6277D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3BE462B-9014-469F-AFE4-0D750B38B360}">
      <dgm:prSet/>
      <dgm:spPr>
        <a:solidFill>
          <a:srgbClr val="FFC000"/>
        </a:solidFill>
        <a:ln>
          <a:solidFill>
            <a:srgbClr val="FFFF00"/>
          </a:solidFill>
        </a:ln>
      </dgm:spPr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8FF4BC9-7E2C-4EE9-B273-9386A08DC95A}" type="parTrans" cxnId="{272DFDCA-85A3-460E-A2B5-40E96E21EB3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DA7BBBB-F4D5-484E-9BDA-444BCEEB9262}" type="sibTrans" cxnId="{272DFDCA-85A3-460E-A2B5-40E96E21EB3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D4F1D2A-F7C3-45CF-A093-C328D299FC53}">
      <dgm:prSet/>
      <dgm:spPr>
        <a:solidFill>
          <a:srgbClr val="FFC000"/>
        </a:solidFill>
        <a:ln>
          <a:solidFill>
            <a:srgbClr val="FFFF00"/>
          </a:solidFill>
        </a:ln>
      </dgm:spPr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1A3894D-FD73-4E4E-BA17-A9DAD4B5613F}" type="parTrans" cxnId="{8AE01166-5683-4D2D-93F0-AF7AED458E4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DE1ACCB-1B66-4B85-B032-431909DE76F2}" type="sibTrans" cxnId="{8AE01166-5683-4D2D-93F0-AF7AED458E4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D563C24-739A-4B65-8212-C09572278B2A}">
      <dgm:prSet/>
      <dgm:spPr>
        <a:solidFill>
          <a:srgbClr val="FFC000"/>
        </a:solidFill>
        <a:ln>
          <a:solidFill>
            <a:srgbClr val="FFFF00"/>
          </a:solidFill>
        </a:ln>
      </dgm:spPr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F75918A-71F2-40B8-AD4C-089E9876F92F}" type="parTrans" cxnId="{FD1431CD-86C8-43A5-BB9E-3F4CB2AF6EEC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5C3CC60-AB0B-4227-8B6E-7B654B7F1C9E}" type="sibTrans" cxnId="{FD1431CD-86C8-43A5-BB9E-3F4CB2AF6EEC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10DBBDB-0CAA-4160-808D-E451BA35B74C}">
      <dgm:prSet/>
      <dgm:spPr>
        <a:solidFill>
          <a:schemeClr val="accent3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Кража информации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C65E014-AE40-4708-9055-F21E28856919}" type="parTrans" cxnId="{B0372D30-8014-4C2B-8173-3634248CE8B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723E717-101D-4F19-9398-A8464792ED90}" type="sibTrans" cxnId="{B0372D30-8014-4C2B-8173-3634248CE8B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0F89775-0FDD-425F-9A5D-CE02EFFD9918}">
      <dgm:prSet phldrT="[Текст]"/>
      <dgm:spPr>
        <a:solidFill>
          <a:srgbClr val="FFC000"/>
        </a:solidFill>
        <a:ln>
          <a:solidFill>
            <a:srgbClr val="FFFF00"/>
          </a:solidFill>
        </a:ln>
      </dgm:spPr>
      <dgm:t>
        <a:bodyPr/>
        <a:lstStyle/>
        <a:p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48EFB10-4271-45E0-9399-783E7E885386}" type="sibTrans" cxnId="{ACCB1C50-7571-4265-90F3-C65BF3DCEFF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95500B9-E0D7-40F8-BC61-1A75AC5ECE40}" type="parTrans" cxnId="{ACCB1C50-7571-4265-90F3-C65BF3DCEFF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6F732A7-3581-4558-9BE8-7C072C657577}">
      <dgm:prSet/>
      <dgm:spPr>
        <a:solidFill>
          <a:schemeClr val="accent3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Халатность сотрудников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EAFB2BC-9E44-4A38-96E7-C741B5B5C59A}" type="parTrans" cxnId="{E35B4A7C-06A9-414B-9E80-836B5DC5FB6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EB3F475-DDFA-4A64-AD95-5BF94FFD8CC8}" type="sibTrans" cxnId="{E35B4A7C-06A9-414B-9E80-836B5DC5FB6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773C5D2-CE4A-453F-BFC3-2C4B7AB00800}">
      <dgm:prSet/>
      <dgm:spPr>
        <a:solidFill>
          <a:schemeClr val="accent3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Хакерские атаки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D20162F-D128-4E36-A1BE-481B84DC6336}" type="parTrans" cxnId="{4DC5CDF1-90C4-4377-B2D6-C22E1084D45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56B5E7D-E99E-4EF9-AB58-9B8CF9FDCAD7}" type="sibTrans" cxnId="{4DC5CDF1-90C4-4377-B2D6-C22E1084D45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C3B5EE9-66BB-4937-B24A-D2A24D6074A4}">
      <dgm:prSet/>
      <dgm:spPr>
        <a:solidFill>
          <a:schemeClr val="accent3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Финансовое мошенничество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0337898-D8E4-4873-ABC9-78362D76C16A}" type="parTrans" cxnId="{33C28C05-C9C6-403C-80A5-AE0695FF5C7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5C30BF8-9CC7-48CC-A433-B42C49645C15}" type="sibTrans" cxnId="{33C28C05-C9C6-403C-80A5-AE0695FF5C7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4A21F06-45BA-4A9D-A93D-B8AB3FA4508E}" type="pres">
      <dgm:prSet presAssocID="{0FD38D68-D46A-46FF-8CDF-6DEF395A912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75BEB2-7FCF-42D8-A50E-D6A66BD3A007}" type="pres">
      <dgm:prSet presAssocID="{40F89775-0FDD-425F-9A5D-CE02EFFD9918}" presName="composite" presStyleCnt="0"/>
      <dgm:spPr/>
    </dgm:pt>
    <dgm:pt modelId="{06C8798C-68C7-4361-9FF6-46B001F04F27}" type="pres">
      <dgm:prSet presAssocID="{40F89775-0FDD-425F-9A5D-CE02EFFD9918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36FBE5-BE8E-487E-B75A-07B5FFA361F6}" type="pres">
      <dgm:prSet presAssocID="{40F89775-0FDD-425F-9A5D-CE02EFFD9918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CB616-91F9-4353-9F37-BDCA530CE98C}" type="pres">
      <dgm:prSet presAssocID="{D48EFB10-4271-45E0-9399-783E7E885386}" presName="sp" presStyleCnt="0"/>
      <dgm:spPr/>
    </dgm:pt>
    <dgm:pt modelId="{B92A4F86-920C-416D-99A5-B7788AB18822}" type="pres">
      <dgm:prSet presAssocID="{E1A5BFD1-305E-40B0-AD10-5774640E6851}" presName="composite" presStyleCnt="0"/>
      <dgm:spPr/>
    </dgm:pt>
    <dgm:pt modelId="{06B7190D-D783-42B7-90F2-B51CF72C1D79}" type="pres">
      <dgm:prSet presAssocID="{E1A5BFD1-305E-40B0-AD10-5774640E6851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FF40A6-9834-4C9C-B737-978FF15E9D0B}" type="pres">
      <dgm:prSet presAssocID="{E1A5BFD1-305E-40B0-AD10-5774640E6851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1CC313-856D-4624-9E81-FEFDFEED4356}" type="pres">
      <dgm:prSet presAssocID="{1B4E8FC2-680C-4EBD-ACF0-624108B34B4D}" presName="sp" presStyleCnt="0"/>
      <dgm:spPr/>
    </dgm:pt>
    <dgm:pt modelId="{DB55942C-A143-4C4E-BDB6-CD3150B15F5B}" type="pres">
      <dgm:prSet presAssocID="{43BE462B-9014-469F-AFE4-0D750B38B360}" presName="composite" presStyleCnt="0"/>
      <dgm:spPr/>
    </dgm:pt>
    <dgm:pt modelId="{C83040B3-95A4-499A-8BAA-8C177007393F}" type="pres">
      <dgm:prSet presAssocID="{43BE462B-9014-469F-AFE4-0D750B38B360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45E5AA-1CE7-4536-B311-5214FD20846B}" type="pres">
      <dgm:prSet presAssocID="{43BE462B-9014-469F-AFE4-0D750B38B360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C783E6-AB80-470E-A4F6-B091B19ACAFB}" type="pres">
      <dgm:prSet presAssocID="{2DA7BBBB-F4D5-484E-9BDA-444BCEEB9262}" presName="sp" presStyleCnt="0"/>
      <dgm:spPr/>
    </dgm:pt>
    <dgm:pt modelId="{3452FF41-0DFE-489D-BE70-E72FA6599B05}" type="pres">
      <dgm:prSet presAssocID="{9D4F1D2A-F7C3-45CF-A093-C328D299FC53}" presName="composite" presStyleCnt="0"/>
      <dgm:spPr/>
    </dgm:pt>
    <dgm:pt modelId="{433EC8B5-3F50-4D75-A7B7-6849CA008728}" type="pres">
      <dgm:prSet presAssocID="{9D4F1D2A-F7C3-45CF-A093-C328D299FC53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DC1E78-2CE2-4562-83AB-DDA88ACCC937}" type="pres">
      <dgm:prSet presAssocID="{9D4F1D2A-F7C3-45CF-A093-C328D299FC53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6875DC-ACC0-4C4E-B28B-D659554CC709}" type="pres">
      <dgm:prSet presAssocID="{ADE1ACCB-1B66-4B85-B032-431909DE76F2}" presName="sp" presStyleCnt="0"/>
      <dgm:spPr/>
    </dgm:pt>
    <dgm:pt modelId="{6389B1F0-37AD-43AE-BAF9-3542FE378AC8}" type="pres">
      <dgm:prSet presAssocID="{BD563C24-739A-4B65-8212-C09572278B2A}" presName="composite" presStyleCnt="0"/>
      <dgm:spPr/>
    </dgm:pt>
    <dgm:pt modelId="{AE1A8918-DCBD-4779-AA70-6B0F389F9119}" type="pres">
      <dgm:prSet presAssocID="{BD563C24-739A-4B65-8212-C09572278B2A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CBFCF-C07C-4958-BD5D-1FF48FDBE7BD}" type="pres">
      <dgm:prSet presAssocID="{BD563C24-739A-4B65-8212-C09572278B2A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CA7477-B0BE-4848-B1EC-84FE6E8D306B}" type="pres">
      <dgm:prSet presAssocID="{05C3CC60-AB0B-4227-8B6E-7B654B7F1C9E}" presName="sp" presStyleCnt="0"/>
      <dgm:spPr/>
    </dgm:pt>
    <dgm:pt modelId="{AD201E69-235A-4632-A219-5945E9E5AEA1}" type="pres">
      <dgm:prSet presAssocID="{9EAA1A9F-0BAA-41F3-A1AF-C09C7BAA3AE5}" presName="composite" presStyleCnt="0"/>
      <dgm:spPr/>
    </dgm:pt>
    <dgm:pt modelId="{A97103A8-6183-460C-8F07-673000135523}" type="pres">
      <dgm:prSet presAssocID="{9EAA1A9F-0BAA-41F3-A1AF-C09C7BAA3AE5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CF3C2-CD2B-4C87-9120-14C3CCFFBAC9}" type="pres">
      <dgm:prSet presAssocID="{9EAA1A9F-0BAA-41F3-A1AF-C09C7BAA3AE5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62F701-3232-48C5-A53A-5EFEBF47A041}" type="pres">
      <dgm:prSet presAssocID="{5BC4F54D-6999-40D9-A2BC-4363EF8C5F06}" presName="sp" presStyleCnt="0"/>
      <dgm:spPr/>
    </dgm:pt>
    <dgm:pt modelId="{8EA817EA-82EA-41CE-8D6C-CF7A23E2CFD4}" type="pres">
      <dgm:prSet presAssocID="{E880C18B-7FDA-4070-BE87-19B3C0EBFF6B}" presName="composite" presStyleCnt="0"/>
      <dgm:spPr/>
    </dgm:pt>
    <dgm:pt modelId="{EDE93689-8717-4776-98A6-5111C2550B01}" type="pres">
      <dgm:prSet presAssocID="{E880C18B-7FDA-4070-BE87-19B3C0EBFF6B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5CE235-5EC4-4098-8F70-63657DC33244}" type="pres">
      <dgm:prSet presAssocID="{E880C18B-7FDA-4070-BE87-19B3C0EBFF6B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E01166-5683-4D2D-93F0-AF7AED458E4A}" srcId="{0FD38D68-D46A-46FF-8CDF-6DEF395A9127}" destId="{9D4F1D2A-F7C3-45CF-A093-C328D299FC53}" srcOrd="3" destOrd="0" parTransId="{71A3894D-FD73-4E4E-BA17-A9DAD4B5613F}" sibTransId="{ADE1ACCB-1B66-4B85-B032-431909DE76F2}"/>
    <dgm:cxn modelId="{33C28C05-C9C6-403C-80A5-AE0695FF5C7B}" srcId="{BD563C24-739A-4B65-8212-C09572278B2A}" destId="{4C3B5EE9-66BB-4937-B24A-D2A24D6074A4}" srcOrd="0" destOrd="0" parTransId="{30337898-D8E4-4873-ABC9-78362D76C16A}" sibTransId="{25C30BF8-9CC7-48CC-A433-B42C49645C15}"/>
    <dgm:cxn modelId="{6E8CB600-4525-497B-B11C-5B53C4145B33}" srcId="{40F89775-0FDD-425F-9A5D-CE02EFFD9918}" destId="{1CCC9228-8F55-488D-BAF0-F012D0ED94BF}" srcOrd="0" destOrd="0" parTransId="{E619E5C7-01D4-451D-A77C-230E31722A36}" sibTransId="{CEF4B111-96F9-47E6-9726-45B832195042}"/>
    <dgm:cxn modelId="{E5A63236-7339-4B4F-AD84-B462C5C1F3DB}" type="presOf" srcId="{D6F732A7-3581-4558-9BE8-7C072C657577}" destId="{B645E5AA-1CE7-4536-B311-5214FD20846B}" srcOrd="0" destOrd="0" presId="urn:microsoft.com/office/officeart/2005/8/layout/chevron2"/>
    <dgm:cxn modelId="{ACCB1C50-7571-4265-90F3-C65BF3DCEFF6}" srcId="{0FD38D68-D46A-46FF-8CDF-6DEF395A9127}" destId="{40F89775-0FDD-425F-9A5D-CE02EFFD9918}" srcOrd="0" destOrd="0" parTransId="{595500B9-E0D7-40F8-BC61-1A75AC5ECE40}" sibTransId="{D48EFB10-4271-45E0-9399-783E7E885386}"/>
    <dgm:cxn modelId="{E9832F33-1049-4A72-9474-C059AF2CF440}" srcId="{0FD38D68-D46A-46FF-8CDF-6DEF395A9127}" destId="{E880C18B-7FDA-4070-BE87-19B3C0EBFF6B}" srcOrd="6" destOrd="0" parTransId="{1CEE088B-9102-4187-8CEE-D238656CA294}" sibTransId="{31015395-174E-4942-8B02-79FF99F51DE8}"/>
    <dgm:cxn modelId="{8219735D-0752-46DE-BEC7-0890CDDECE8D}" type="presOf" srcId="{43BE462B-9014-469F-AFE4-0D750B38B360}" destId="{C83040B3-95A4-499A-8BAA-8C177007393F}" srcOrd="0" destOrd="0" presId="urn:microsoft.com/office/officeart/2005/8/layout/chevron2"/>
    <dgm:cxn modelId="{6F3275DA-4E82-4919-917F-296EC9C2140F}" type="presOf" srcId="{9D4F1D2A-F7C3-45CF-A093-C328D299FC53}" destId="{433EC8B5-3F50-4D75-A7B7-6849CA008728}" srcOrd="0" destOrd="0" presId="urn:microsoft.com/office/officeart/2005/8/layout/chevron2"/>
    <dgm:cxn modelId="{44EC659B-F593-45AE-AE10-A40BED6277D0}" srcId="{0FD38D68-D46A-46FF-8CDF-6DEF395A9127}" destId="{E1A5BFD1-305E-40B0-AD10-5774640E6851}" srcOrd="1" destOrd="0" parTransId="{9317EE91-B35C-4089-B811-B8CE8AD80E27}" sibTransId="{1B4E8FC2-680C-4EBD-ACF0-624108B34B4D}"/>
    <dgm:cxn modelId="{847882C1-4EE0-417E-9B5A-CAD79328F432}" type="presOf" srcId="{40F89775-0FDD-425F-9A5D-CE02EFFD9918}" destId="{06C8798C-68C7-4361-9FF6-46B001F04F27}" srcOrd="0" destOrd="0" presId="urn:microsoft.com/office/officeart/2005/8/layout/chevron2"/>
    <dgm:cxn modelId="{F405679F-C27E-4B44-9853-CFE019D4B0BE}" type="presOf" srcId="{0FD38D68-D46A-46FF-8CDF-6DEF395A9127}" destId="{B4A21F06-45BA-4A9D-A93D-B8AB3FA4508E}" srcOrd="0" destOrd="0" presId="urn:microsoft.com/office/officeart/2005/8/layout/chevron2"/>
    <dgm:cxn modelId="{16653C43-8C9B-4B2A-A491-CE3BBE1E32A6}" type="presOf" srcId="{BD563C24-739A-4B65-8212-C09572278B2A}" destId="{AE1A8918-DCBD-4779-AA70-6B0F389F9119}" srcOrd="0" destOrd="0" presId="urn:microsoft.com/office/officeart/2005/8/layout/chevron2"/>
    <dgm:cxn modelId="{935F7853-6C95-4B95-960B-6F257E72072C}" type="presOf" srcId="{87BFE1B1-E454-48CC-B180-3891D0A18392}" destId="{3F5CE235-5EC4-4098-8F70-63657DC33244}" srcOrd="0" destOrd="0" presId="urn:microsoft.com/office/officeart/2005/8/layout/chevron2"/>
    <dgm:cxn modelId="{B0372D30-8014-4C2B-8173-3634248CE8B6}" srcId="{E1A5BFD1-305E-40B0-AD10-5774640E6851}" destId="{010DBBDB-0CAA-4160-808D-E451BA35B74C}" srcOrd="0" destOrd="0" parTransId="{0C65E014-AE40-4708-9055-F21E28856919}" sibTransId="{2723E717-101D-4F19-9398-A8464792ED90}"/>
    <dgm:cxn modelId="{073C2CD0-01DB-41B6-BC58-E2874C07B251}" type="presOf" srcId="{9EAA1A9F-0BAA-41F3-A1AF-C09C7BAA3AE5}" destId="{A97103A8-6183-460C-8F07-673000135523}" srcOrd="0" destOrd="0" presId="urn:microsoft.com/office/officeart/2005/8/layout/chevron2"/>
    <dgm:cxn modelId="{272DFDCA-85A3-460E-A2B5-40E96E21EB30}" srcId="{0FD38D68-D46A-46FF-8CDF-6DEF395A9127}" destId="{43BE462B-9014-469F-AFE4-0D750B38B360}" srcOrd="2" destOrd="0" parTransId="{38FF4BC9-7E2C-4EE9-B273-9386A08DC95A}" sibTransId="{2DA7BBBB-F4D5-484E-9BDA-444BCEEB9262}"/>
    <dgm:cxn modelId="{1D357A9D-F944-475D-9DA1-40BEBE1F0129}" srcId="{E880C18B-7FDA-4070-BE87-19B3C0EBFF6B}" destId="{87BFE1B1-E454-48CC-B180-3891D0A18392}" srcOrd="0" destOrd="0" parTransId="{205E3F90-7D10-4207-B516-53075BE6F271}" sibTransId="{D2D22E44-966D-43F4-A181-36864B5C6186}"/>
    <dgm:cxn modelId="{C40D71E3-5D7F-4A1C-AB73-0C7987CD6F11}" type="presOf" srcId="{6773C5D2-CE4A-453F-BFC3-2C4B7AB00800}" destId="{56DC1E78-2CE2-4562-83AB-DDA88ACCC937}" srcOrd="0" destOrd="0" presId="urn:microsoft.com/office/officeart/2005/8/layout/chevron2"/>
    <dgm:cxn modelId="{FF158A7E-7D87-4707-AE3E-1D3660017F3E}" type="presOf" srcId="{E1A5BFD1-305E-40B0-AD10-5774640E6851}" destId="{06B7190D-D783-42B7-90F2-B51CF72C1D79}" srcOrd="0" destOrd="0" presId="urn:microsoft.com/office/officeart/2005/8/layout/chevron2"/>
    <dgm:cxn modelId="{919AE1FA-02B1-4512-88AE-43A8FFFFFDB7}" type="presOf" srcId="{4C3B5EE9-66BB-4937-B24A-D2A24D6074A4}" destId="{A41CBFCF-C07C-4958-BD5D-1FF48FDBE7BD}" srcOrd="0" destOrd="0" presId="urn:microsoft.com/office/officeart/2005/8/layout/chevron2"/>
    <dgm:cxn modelId="{FB1E9E6E-29CC-406E-8B37-77CF5E095943}" type="presOf" srcId="{F2661809-E7E5-4C7D-A6D9-232D6D1AA0B1}" destId="{B28CF3C2-CD2B-4C87-9120-14C3CCFFBAC9}" srcOrd="0" destOrd="0" presId="urn:microsoft.com/office/officeart/2005/8/layout/chevron2"/>
    <dgm:cxn modelId="{FD1431CD-86C8-43A5-BB9E-3F4CB2AF6EEC}" srcId="{0FD38D68-D46A-46FF-8CDF-6DEF395A9127}" destId="{BD563C24-739A-4B65-8212-C09572278B2A}" srcOrd="4" destOrd="0" parTransId="{7F75918A-71F2-40B8-AD4C-089E9876F92F}" sibTransId="{05C3CC60-AB0B-4227-8B6E-7B654B7F1C9E}"/>
    <dgm:cxn modelId="{BBB62F3C-38DB-46FF-BCF8-47FB5A22B74E}" type="presOf" srcId="{010DBBDB-0CAA-4160-808D-E451BA35B74C}" destId="{A2FF40A6-9834-4C9C-B737-978FF15E9D0B}" srcOrd="0" destOrd="0" presId="urn:microsoft.com/office/officeart/2005/8/layout/chevron2"/>
    <dgm:cxn modelId="{E35B4A7C-06A9-414B-9E80-836B5DC5FB60}" srcId="{43BE462B-9014-469F-AFE4-0D750B38B360}" destId="{D6F732A7-3581-4558-9BE8-7C072C657577}" srcOrd="0" destOrd="0" parTransId="{1EAFB2BC-9E44-4A38-96E7-C741B5B5C59A}" sibTransId="{EEB3F475-DDFA-4A64-AD95-5BF94FFD8CC8}"/>
    <dgm:cxn modelId="{4DC5CDF1-90C4-4377-B2D6-C22E1084D45A}" srcId="{9D4F1D2A-F7C3-45CF-A093-C328D299FC53}" destId="{6773C5D2-CE4A-453F-BFC3-2C4B7AB00800}" srcOrd="0" destOrd="0" parTransId="{3D20162F-D128-4E36-A1BE-481B84DC6336}" sibTransId="{656B5E7D-E99E-4EF9-AB58-9B8CF9FDCAD7}"/>
    <dgm:cxn modelId="{A32D063F-6854-4FFA-AD15-544096CA24AE}" type="presOf" srcId="{E880C18B-7FDA-4070-BE87-19B3C0EBFF6B}" destId="{EDE93689-8717-4776-98A6-5111C2550B01}" srcOrd="0" destOrd="0" presId="urn:microsoft.com/office/officeart/2005/8/layout/chevron2"/>
    <dgm:cxn modelId="{29FD7DEE-7C46-4C9E-99D6-07945C3AED84}" srcId="{9EAA1A9F-0BAA-41F3-A1AF-C09C7BAA3AE5}" destId="{F2661809-E7E5-4C7D-A6D9-232D6D1AA0B1}" srcOrd="0" destOrd="0" parTransId="{83A30AA4-0168-4E9F-BE82-6AE106DB401B}" sibTransId="{49F3E528-B1E5-4147-8F76-3DC8C3CBC673}"/>
    <dgm:cxn modelId="{5C371FB2-D46C-4E68-B6B0-97EE85538A2B}" srcId="{0FD38D68-D46A-46FF-8CDF-6DEF395A9127}" destId="{9EAA1A9F-0BAA-41F3-A1AF-C09C7BAA3AE5}" srcOrd="5" destOrd="0" parTransId="{72F70B6D-F40A-44A8-901F-C445B69F0AA7}" sibTransId="{5BC4F54D-6999-40D9-A2BC-4363EF8C5F06}"/>
    <dgm:cxn modelId="{119B11C2-3CE3-4944-9DA1-ABFF40CF9CDF}" type="presOf" srcId="{1CCC9228-8F55-488D-BAF0-F012D0ED94BF}" destId="{4F36FBE5-BE8E-487E-B75A-07B5FFA361F6}" srcOrd="0" destOrd="0" presId="urn:microsoft.com/office/officeart/2005/8/layout/chevron2"/>
    <dgm:cxn modelId="{A707AC21-5F9C-41FA-B6C0-A753A66140F5}" type="presParOf" srcId="{B4A21F06-45BA-4A9D-A93D-B8AB3FA4508E}" destId="{2775BEB2-7FCF-42D8-A50E-D6A66BD3A007}" srcOrd="0" destOrd="0" presId="urn:microsoft.com/office/officeart/2005/8/layout/chevron2"/>
    <dgm:cxn modelId="{F6062F23-7F03-4EA7-B81E-4347A489E2C7}" type="presParOf" srcId="{2775BEB2-7FCF-42D8-A50E-D6A66BD3A007}" destId="{06C8798C-68C7-4361-9FF6-46B001F04F27}" srcOrd="0" destOrd="0" presId="urn:microsoft.com/office/officeart/2005/8/layout/chevron2"/>
    <dgm:cxn modelId="{49685488-C915-4A1B-909C-E12C8B348E85}" type="presParOf" srcId="{2775BEB2-7FCF-42D8-A50E-D6A66BD3A007}" destId="{4F36FBE5-BE8E-487E-B75A-07B5FFA361F6}" srcOrd="1" destOrd="0" presId="urn:microsoft.com/office/officeart/2005/8/layout/chevron2"/>
    <dgm:cxn modelId="{74382E9C-5B60-4439-8852-75DAE88F91ED}" type="presParOf" srcId="{B4A21F06-45BA-4A9D-A93D-B8AB3FA4508E}" destId="{A17CB616-91F9-4353-9F37-BDCA530CE98C}" srcOrd="1" destOrd="0" presId="urn:microsoft.com/office/officeart/2005/8/layout/chevron2"/>
    <dgm:cxn modelId="{FC3981A4-564D-42AD-82E7-980CC9FCCE83}" type="presParOf" srcId="{B4A21F06-45BA-4A9D-A93D-B8AB3FA4508E}" destId="{B92A4F86-920C-416D-99A5-B7788AB18822}" srcOrd="2" destOrd="0" presId="urn:microsoft.com/office/officeart/2005/8/layout/chevron2"/>
    <dgm:cxn modelId="{DFD98F7D-9B67-441D-8455-F824D9D87809}" type="presParOf" srcId="{B92A4F86-920C-416D-99A5-B7788AB18822}" destId="{06B7190D-D783-42B7-90F2-B51CF72C1D79}" srcOrd="0" destOrd="0" presId="urn:microsoft.com/office/officeart/2005/8/layout/chevron2"/>
    <dgm:cxn modelId="{470C02DF-2983-4BC5-893D-008833852B97}" type="presParOf" srcId="{B92A4F86-920C-416D-99A5-B7788AB18822}" destId="{A2FF40A6-9834-4C9C-B737-978FF15E9D0B}" srcOrd="1" destOrd="0" presId="urn:microsoft.com/office/officeart/2005/8/layout/chevron2"/>
    <dgm:cxn modelId="{4D0CA893-581B-4124-920D-CE638EC781AF}" type="presParOf" srcId="{B4A21F06-45BA-4A9D-A93D-B8AB3FA4508E}" destId="{A91CC313-856D-4624-9E81-FEFDFEED4356}" srcOrd="3" destOrd="0" presId="urn:microsoft.com/office/officeart/2005/8/layout/chevron2"/>
    <dgm:cxn modelId="{92695ACA-2055-45AD-AB58-91A21EBA97C3}" type="presParOf" srcId="{B4A21F06-45BA-4A9D-A93D-B8AB3FA4508E}" destId="{DB55942C-A143-4C4E-BDB6-CD3150B15F5B}" srcOrd="4" destOrd="0" presId="urn:microsoft.com/office/officeart/2005/8/layout/chevron2"/>
    <dgm:cxn modelId="{88A58C7C-69E3-42CD-9262-784C1ED4B859}" type="presParOf" srcId="{DB55942C-A143-4C4E-BDB6-CD3150B15F5B}" destId="{C83040B3-95A4-499A-8BAA-8C177007393F}" srcOrd="0" destOrd="0" presId="urn:microsoft.com/office/officeart/2005/8/layout/chevron2"/>
    <dgm:cxn modelId="{0C183E27-FA64-4CD9-83A4-4BA2E8E40883}" type="presParOf" srcId="{DB55942C-A143-4C4E-BDB6-CD3150B15F5B}" destId="{B645E5AA-1CE7-4536-B311-5214FD20846B}" srcOrd="1" destOrd="0" presId="urn:microsoft.com/office/officeart/2005/8/layout/chevron2"/>
    <dgm:cxn modelId="{4F63936E-B357-4047-974D-021BB7C0EEBD}" type="presParOf" srcId="{B4A21F06-45BA-4A9D-A93D-B8AB3FA4508E}" destId="{58C783E6-AB80-470E-A4F6-B091B19ACAFB}" srcOrd="5" destOrd="0" presId="urn:microsoft.com/office/officeart/2005/8/layout/chevron2"/>
    <dgm:cxn modelId="{5B7190AA-F8F8-4B62-8410-85E677C7125B}" type="presParOf" srcId="{B4A21F06-45BA-4A9D-A93D-B8AB3FA4508E}" destId="{3452FF41-0DFE-489D-BE70-E72FA6599B05}" srcOrd="6" destOrd="0" presId="urn:microsoft.com/office/officeart/2005/8/layout/chevron2"/>
    <dgm:cxn modelId="{53CB737D-363D-4F82-A826-917C06C11EC8}" type="presParOf" srcId="{3452FF41-0DFE-489D-BE70-E72FA6599B05}" destId="{433EC8B5-3F50-4D75-A7B7-6849CA008728}" srcOrd="0" destOrd="0" presId="urn:microsoft.com/office/officeart/2005/8/layout/chevron2"/>
    <dgm:cxn modelId="{07722433-8101-4CFD-9E24-58FD3D2E6E92}" type="presParOf" srcId="{3452FF41-0DFE-489D-BE70-E72FA6599B05}" destId="{56DC1E78-2CE2-4562-83AB-DDA88ACCC937}" srcOrd="1" destOrd="0" presId="urn:microsoft.com/office/officeart/2005/8/layout/chevron2"/>
    <dgm:cxn modelId="{972447D5-84E1-4483-BEA2-245533D08C52}" type="presParOf" srcId="{B4A21F06-45BA-4A9D-A93D-B8AB3FA4508E}" destId="{A76875DC-ACC0-4C4E-B28B-D659554CC709}" srcOrd="7" destOrd="0" presId="urn:microsoft.com/office/officeart/2005/8/layout/chevron2"/>
    <dgm:cxn modelId="{C54381CA-996B-4D54-8569-0DBAA48366FE}" type="presParOf" srcId="{B4A21F06-45BA-4A9D-A93D-B8AB3FA4508E}" destId="{6389B1F0-37AD-43AE-BAF9-3542FE378AC8}" srcOrd="8" destOrd="0" presId="urn:microsoft.com/office/officeart/2005/8/layout/chevron2"/>
    <dgm:cxn modelId="{EB51BC0A-8203-4731-B6C1-A8237DC27040}" type="presParOf" srcId="{6389B1F0-37AD-43AE-BAF9-3542FE378AC8}" destId="{AE1A8918-DCBD-4779-AA70-6B0F389F9119}" srcOrd="0" destOrd="0" presId="urn:microsoft.com/office/officeart/2005/8/layout/chevron2"/>
    <dgm:cxn modelId="{A9516BBC-EDE5-4A36-AEE2-9E9396BDB454}" type="presParOf" srcId="{6389B1F0-37AD-43AE-BAF9-3542FE378AC8}" destId="{A41CBFCF-C07C-4958-BD5D-1FF48FDBE7BD}" srcOrd="1" destOrd="0" presId="urn:microsoft.com/office/officeart/2005/8/layout/chevron2"/>
    <dgm:cxn modelId="{3CE2CA8C-8C0C-4E1F-BF71-31B525575532}" type="presParOf" srcId="{B4A21F06-45BA-4A9D-A93D-B8AB3FA4508E}" destId="{34CA7477-B0BE-4848-B1EC-84FE6E8D306B}" srcOrd="9" destOrd="0" presId="urn:microsoft.com/office/officeart/2005/8/layout/chevron2"/>
    <dgm:cxn modelId="{79B84C5B-2AF2-45FB-B562-3F6B134B77C1}" type="presParOf" srcId="{B4A21F06-45BA-4A9D-A93D-B8AB3FA4508E}" destId="{AD201E69-235A-4632-A219-5945E9E5AEA1}" srcOrd="10" destOrd="0" presId="urn:microsoft.com/office/officeart/2005/8/layout/chevron2"/>
    <dgm:cxn modelId="{46076BB2-E91A-4108-B917-23E2EF0BFFC4}" type="presParOf" srcId="{AD201E69-235A-4632-A219-5945E9E5AEA1}" destId="{A97103A8-6183-460C-8F07-673000135523}" srcOrd="0" destOrd="0" presId="urn:microsoft.com/office/officeart/2005/8/layout/chevron2"/>
    <dgm:cxn modelId="{B60EA803-53CB-4B9E-A866-36865551F372}" type="presParOf" srcId="{AD201E69-235A-4632-A219-5945E9E5AEA1}" destId="{B28CF3C2-CD2B-4C87-9120-14C3CCFFBAC9}" srcOrd="1" destOrd="0" presId="urn:microsoft.com/office/officeart/2005/8/layout/chevron2"/>
    <dgm:cxn modelId="{D2BA26E7-51C6-4086-BE07-CEB9E367EC4F}" type="presParOf" srcId="{B4A21F06-45BA-4A9D-A93D-B8AB3FA4508E}" destId="{1B62F701-3232-48C5-A53A-5EFEBF47A041}" srcOrd="11" destOrd="0" presId="urn:microsoft.com/office/officeart/2005/8/layout/chevron2"/>
    <dgm:cxn modelId="{962C71CC-545C-4EDA-B387-7E0F099E51FF}" type="presParOf" srcId="{B4A21F06-45BA-4A9D-A93D-B8AB3FA4508E}" destId="{8EA817EA-82EA-41CE-8D6C-CF7A23E2CFD4}" srcOrd="12" destOrd="0" presId="urn:microsoft.com/office/officeart/2005/8/layout/chevron2"/>
    <dgm:cxn modelId="{CD51C6B2-39E5-4F9D-A1C8-7725AA0D2566}" type="presParOf" srcId="{8EA817EA-82EA-41CE-8D6C-CF7A23E2CFD4}" destId="{EDE93689-8717-4776-98A6-5111C2550B01}" srcOrd="0" destOrd="0" presId="urn:microsoft.com/office/officeart/2005/8/layout/chevron2"/>
    <dgm:cxn modelId="{B7E92C2A-C731-41E2-A45E-8BD48F7A16D3}" type="presParOf" srcId="{8EA817EA-82EA-41CE-8D6C-CF7A23E2CFD4}" destId="{3F5CE235-5EC4-4098-8F70-63657DC33244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C8798C-68C7-4361-9FF6-46B001F04F27}">
      <dsp:nvSpPr>
        <dsp:cNvPr id="0" name=""/>
        <dsp:cNvSpPr/>
      </dsp:nvSpPr>
      <dsp:spPr>
        <a:xfrm rot="5400000">
          <a:off x="-98077" y="100151"/>
          <a:ext cx="653851" cy="457696"/>
        </a:xfrm>
        <a:prstGeom prst="chevron">
          <a:avLst/>
        </a:prstGeom>
        <a:solidFill>
          <a:srgbClr val="FFC000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-98077" y="100151"/>
        <a:ext cx="653851" cy="457696"/>
      </dsp:txXfrm>
    </dsp:sp>
    <dsp:sp modelId="{4F36FBE5-BE8E-487E-B75A-07B5FFA361F6}">
      <dsp:nvSpPr>
        <dsp:cNvPr id="0" name=""/>
        <dsp:cNvSpPr/>
      </dsp:nvSpPr>
      <dsp:spPr>
        <a:xfrm rot="5400000">
          <a:off x="3064346" y="-2604576"/>
          <a:ext cx="425003" cy="5638303"/>
        </a:xfrm>
        <a:prstGeom prst="round2SameRect">
          <a:avLst/>
        </a:prstGeom>
        <a:solidFill>
          <a:schemeClr val="accent3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Вредоносные программы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3064346" y="-2604576"/>
        <a:ext cx="425003" cy="5638303"/>
      </dsp:txXfrm>
    </dsp:sp>
    <dsp:sp modelId="{06B7190D-D783-42B7-90F2-B51CF72C1D79}">
      <dsp:nvSpPr>
        <dsp:cNvPr id="0" name=""/>
        <dsp:cNvSpPr/>
      </dsp:nvSpPr>
      <dsp:spPr>
        <a:xfrm rot="5400000">
          <a:off x="-98077" y="667818"/>
          <a:ext cx="653851" cy="457696"/>
        </a:xfrm>
        <a:prstGeom prst="chevron">
          <a:avLst/>
        </a:prstGeom>
        <a:solidFill>
          <a:srgbClr val="FFC000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-98077" y="667818"/>
        <a:ext cx="653851" cy="457696"/>
      </dsp:txXfrm>
    </dsp:sp>
    <dsp:sp modelId="{A2FF40A6-9834-4C9C-B737-978FF15E9D0B}">
      <dsp:nvSpPr>
        <dsp:cNvPr id="0" name=""/>
        <dsp:cNvSpPr/>
      </dsp:nvSpPr>
      <dsp:spPr>
        <a:xfrm rot="5400000">
          <a:off x="3064346" y="-2036909"/>
          <a:ext cx="425003" cy="5638303"/>
        </a:xfrm>
        <a:prstGeom prst="round2SameRect">
          <a:avLst/>
        </a:prstGeom>
        <a:solidFill>
          <a:schemeClr val="accent3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Кража информации</a:t>
          </a:r>
          <a:endParaRPr lang="ru-RU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3064346" y="-2036909"/>
        <a:ext cx="425003" cy="5638303"/>
      </dsp:txXfrm>
    </dsp:sp>
    <dsp:sp modelId="{C83040B3-95A4-499A-8BAA-8C177007393F}">
      <dsp:nvSpPr>
        <dsp:cNvPr id="0" name=""/>
        <dsp:cNvSpPr/>
      </dsp:nvSpPr>
      <dsp:spPr>
        <a:xfrm rot="5400000">
          <a:off x="-98077" y="1235485"/>
          <a:ext cx="653851" cy="457696"/>
        </a:xfrm>
        <a:prstGeom prst="chevron">
          <a:avLst/>
        </a:prstGeom>
        <a:solidFill>
          <a:srgbClr val="FFC000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-98077" y="1235485"/>
        <a:ext cx="653851" cy="457696"/>
      </dsp:txXfrm>
    </dsp:sp>
    <dsp:sp modelId="{B645E5AA-1CE7-4536-B311-5214FD20846B}">
      <dsp:nvSpPr>
        <dsp:cNvPr id="0" name=""/>
        <dsp:cNvSpPr/>
      </dsp:nvSpPr>
      <dsp:spPr>
        <a:xfrm rot="5400000">
          <a:off x="3064346" y="-1469242"/>
          <a:ext cx="425003" cy="5638303"/>
        </a:xfrm>
        <a:prstGeom prst="round2SameRect">
          <a:avLst/>
        </a:prstGeom>
        <a:solidFill>
          <a:schemeClr val="accent3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Халатность сотрудников</a:t>
          </a:r>
          <a:endParaRPr lang="ru-RU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3064346" y="-1469242"/>
        <a:ext cx="425003" cy="5638303"/>
      </dsp:txXfrm>
    </dsp:sp>
    <dsp:sp modelId="{433EC8B5-3F50-4D75-A7B7-6849CA008728}">
      <dsp:nvSpPr>
        <dsp:cNvPr id="0" name=""/>
        <dsp:cNvSpPr/>
      </dsp:nvSpPr>
      <dsp:spPr>
        <a:xfrm rot="5400000">
          <a:off x="-98077" y="1803151"/>
          <a:ext cx="653851" cy="457696"/>
        </a:xfrm>
        <a:prstGeom prst="chevron">
          <a:avLst/>
        </a:prstGeom>
        <a:solidFill>
          <a:srgbClr val="FFC000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-98077" y="1803151"/>
        <a:ext cx="653851" cy="457696"/>
      </dsp:txXfrm>
    </dsp:sp>
    <dsp:sp modelId="{56DC1E78-2CE2-4562-83AB-DDA88ACCC937}">
      <dsp:nvSpPr>
        <dsp:cNvPr id="0" name=""/>
        <dsp:cNvSpPr/>
      </dsp:nvSpPr>
      <dsp:spPr>
        <a:xfrm rot="5400000">
          <a:off x="3064346" y="-901575"/>
          <a:ext cx="425003" cy="5638303"/>
        </a:xfrm>
        <a:prstGeom prst="round2SameRect">
          <a:avLst/>
        </a:prstGeom>
        <a:solidFill>
          <a:schemeClr val="accent3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Хакерские атаки</a:t>
          </a:r>
          <a:endParaRPr lang="ru-RU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3064346" y="-901575"/>
        <a:ext cx="425003" cy="5638303"/>
      </dsp:txXfrm>
    </dsp:sp>
    <dsp:sp modelId="{AE1A8918-DCBD-4779-AA70-6B0F389F9119}">
      <dsp:nvSpPr>
        <dsp:cNvPr id="0" name=""/>
        <dsp:cNvSpPr/>
      </dsp:nvSpPr>
      <dsp:spPr>
        <a:xfrm rot="5400000">
          <a:off x="-98077" y="2370818"/>
          <a:ext cx="653851" cy="457696"/>
        </a:xfrm>
        <a:prstGeom prst="chevron">
          <a:avLst/>
        </a:prstGeom>
        <a:solidFill>
          <a:srgbClr val="FFC000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-98077" y="2370818"/>
        <a:ext cx="653851" cy="457696"/>
      </dsp:txXfrm>
    </dsp:sp>
    <dsp:sp modelId="{A41CBFCF-C07C-4958-BD5D-1FF48FDBE7BD}">
      <dsp:nvSpPr>
        <dsp:cNvPr id="0" name=""/>
        <dsp:cNvSpPr/>
      </dsp:nvSpPr>
      <dsp:spPr>
        <a:xfrm rot="5400000">
          <a:off x="3064346" y="-333909"/>
          <a:ext cx="425003" cy="5638303"/>
        </a:xfrm>
        <a:prstGeom prst="round2SameRect">
          <a:avLst/>
        </a:prstGeom>
        <a:solidFill>
          <a:schemeClr val="accent3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Финансовое мошенничество</a:t>
          </a:r>
          <a:endParaRPr lang="ru-RU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3064346" y="-333909"/>
        <a:ext cx="425003" cy="5638303"/>
      </dsp:txXfrm>
    </dsp:sp>
    <dsp:sp modelId="{A97103A8-6183-460C-8F07-673000135523}">
      <dsp:nvSpPr>
        <dsp:cNvPr id="0" name=""/>
        <dsp:cNvSpPr/>
      </dsp:nvSpPr>
      <dsp:spPr>
        <a:xfrm rot="5400000">
          <a:off x="-98077" y="2938485"/>
          <a:ext cx="653851" cy="457696"/>
        </a:xfrm>
        <a:prstGeom prst="chevron">
          <a:avLst/>
        </a:prstGeom>
        <a:solidFill>
          <a:srgbClr val="FFC000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-98077" y="2938485"/>
        <a:ext cx="653851" cy="457696"/>
      </dsp:txXfrm>
    </dsp:sp>
    <dsp:sp modelId="{B28CF3C2-CD2B-4C87-9120-14C3CCFFBAC9}">
      <dsp:nvSpPr>
        <dsp:cNvPr id="0" name=""/>
        <dsp:cNvSpPr/>
      </dsp:nvSpPr>
      <dsp:spPr>
        <a:xfrm rot="5400000">
          <a:off x="3064346" y="233757"/>
          <a:ext cx="425003" cy="5638303"/>
        </a:xfrm>
        <a:prstGeom prst="round2SameRect">
          <a:avLst/>
        </a:prstGeom>
        <a:solidFill>
          <a:schemeClr val="accent3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Спам</a:t>
          </a:r>
          <a:endParaRPr lang="ru-RU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3064346" y="233757"/>
        <a:ext cx="425003" cy="5638303"/>
      </dsp:txXfrm>
    </dsp:sp>
    <dsp:sp modelId="{EDE93689-8717-4776-98A6-5111C2550B01}">
      <dsp:nvSpPr>
        <dsp:cNvPr id="0" name=""/>
        <dsp:cNvSpPr/>
      </dsp:nvSpPr>
      <dsp:spPr>
        <a:xfrm rot="5400000">
          <a:off x="-98077" y="3506152"/>
          <a:ext cx="653851" cy="457696"/>
        </a:xfrm>
        <a:prstGeom prst="chevron">
          <a:avLst/>
        </a:prstGeom>
        <a:solidFill>
          <a:srgbClr val="FFC000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-98077" y="3506152"/>
        <a:ext cx="653851" cy="457696"/>
      </dsp:txXfrm>
    </dsp:sp>
    <dsp:sp modelId="{3F5CE235-5EC4-4098-8F70-63657DC33244}">
      <dsp:nvSpPr>
        <dsp:cNvPr id="0" name=""/>
        <dsp:cNvSpPr/>
      </dsp:nvSpPr>
      <dsp:spPr>
        <a:xfrm rot="5400000">
          <a:off x="3064346" y="801424"/>
          <a:ext cx="425003" cy="5638303"/>
        </a:xfrm>
        <a:prstGeom prst="round2SameRect">
          <a:avLst/>
        </a:prstGeom>
        <a:solidFill>
          <a:schemeClr val="accent3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Аппаратные и программные сбои</a:t>
          </a:r>
          <a:endParaRPr lang="ru-RU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3064346" y="801424"/>
        <a:ext cx="425003" cy="56383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6096000" cy="838200"/>
          </a:xfrm>
        </p:spPr>
        <p:txBody>
          <a:bodyPr anchor="b"/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000592"/>
            <a:ext cx="6096000" cy="45720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E76E4-46C6-457A-AA05-758ACECD41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906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E821E-A389-4C47-ACA3-77C44BAFE1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D320E-F1B6-4F6E-854D-E21FF3891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05450" y="838200"/>
            <a:ext cx="158115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838200"/>
            <a:ext cx="48768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347AB-415A-4F5F-9E15-60B72A6388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1447800"/>
            <a:ext cx="5486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2743200"/>
            <a:ext cx="3086100" cy="99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238500" y="2743200"/>
            <a:ext cx="3086100" cy="99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0" y="3886200"/>
            <a:ext cx="3086100" cy="99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38500" y="3886200"/>
            <a:ext cx="3086100" cy="99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E4E62-C704-4BA1-AA66-EEA31C4492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8337B-039B-4097-8EDB-B4F742A646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E913B-9CEF-41F5-9663-3E82869D6E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2F6C1-4136-4268-874C-BAD869A7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30861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95700" y="1828800"/>
            <a:ext cx="30861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A5CF9-1925-414B-8107-661C5C8817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535113"/>
            <a:ext cx="320039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2174875"/>
            <a:ext cx="320039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33800" y="1535113"/>
            <a:ext cx="3124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33800" y="2174875"/>
            <a:ext cx="3124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25EF4-F902-45F3-9065-5515CDF46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98485-B0A8-4BB3-93FD-E8CDDA5818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BF55F-316A-4534-9DB9-D3922DFCDD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51370-5DF3-4BF8-BFD2-D0E8C909B1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0"/>
            <a:ext cx="6324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6324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18D39C7-9779-4E4D-A623-F87C534F2F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25" r:id="rId2"/>
    <p:sldLayoutId id="2147483836" r:id="rId3"/>
    <p:sldLayoutId id="2147483837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</p:sldLayoutIdLst>
  <p:transition spd="med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332656"/>
            <a:ext cx="8136904" cy="5976664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  <a:t>ЕДИНЫЙ УРОК БЕЗОПАСНОСТИ</a:t>
            </a:r>
            <a:b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</a:b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  <a:t>В СЕТИ</a:t>
            </a:r>
            <a:b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</a:b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  <a:t>ИНТЕРНЕТ </a:t>
            </a:r>
            <a:b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</a:b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  <a:t>в ГКОУ РД «Орджоникидзевская ООШ Тляратинского района»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sym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3"/>
          <p:cNvSpPr>
            <a:spLocks noGrp="1"/>
          </p:cNvSpPr>
          <p:nvPr>
            <p:ph type="ctrTitle"/>
          </p:nvPr>
        </p:nvSpPr>
        <p:spPr>
          <a:xfrm>
            <a:off x="3367088" y="533400"/>
            <a:ext cx="5105400" cy="28686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20483" name="Горизонтальный свиток 5"/>
          <p:cNvSpPr>
            <a:spLocks noChangeArrowheads="1"/>
          </p:cNvSpPr>
          <p:nvPr/>
        </p:nvSpPr>
        <p:spPr bwMode="auto">
          <a:xfrm>
            <a:off x="428625" y="1071563"/>
            <a:ext cx="8286750" cy="4643437"/>
          </a:xfrm>
          <a:prstGeom prst="horizontalScroll">
            <a:avLst>
              <a:gd name="adj" fmla="val 12500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b="1">
                <a:solidFill>
                  <a:srgbClr val="FF0000"/>
                </a:solidFill>
                <a:latin typeface="a_LCDNova" pitchFamily="34" charset="-52"/>
              </a:rPr>
              <a:t>Всегда   помни </a:t>
            </a:r>
          </a:p>
          <a:p>
            <a:r>
              <a:rPr lang="ru-RU" sz="3600" b="1">
                <a:solidFill>
                  <a:srgbClr val="FF0000"/>
                </a:solidFill>
                <a:latin typeface="a_LCDNova" pitchFamily="34" charset="-52"/>
              </a:rPr>
              <a:t> Е-</a:t>
            </a:r>
            <a:r>
              <a:rPr lang="en-US" sz="3600" b="1">
                <a:solidFill>
                  <a:srgbClr val="FF0000"/>
                </a:solidFill>
                <a:latin typeface="a_LCDNova" pitchFamily="34" charset="-52"/>
              </a:rPr>
              <a:t>MAIL</a:t>
            </a:r>
            <a:r>
              <a:rPr lang="ru-RU" sz="3600" b="1">
                <a:solidFill>
                  <a:srgbClr val="FF0000"/>
                </a:solidFill>
                <a:latin typeface="a_LCDNova" pitchFamily="34" charset="-52"/>
              </a:rPr>
              <a:t>, ЛОГИН, ПАРОЛИ </a:t>
            </a:r>
          </a:p>
          <a:p>
            <a:endParaRPr lang="ru-RU" sz="3600" b="1">
              <a:solidFill>
                <a:srgbClr val="FF0000"/>
              </a:solidFill>
              <a:latin typeface="a_LCDNova" pitchFamily="34" charset="-52"/>
            </a:endParaRPr>
          </a:p>
          <a:p>
            <a:r>
              <a:rPr lang="ru-RU" sz="3600" b="1">
                <a:solidFill>
                  <a:srgbClr val="FF0000"/>
                </a:solidFill>
                <a:latin typeface="a_LCDNova" pitchFamily="34" charset="-52"/>
              </a:rPr>
              <a:t>И НЕ РЕГЕСТРИРУЙСЯ ВЕЗДЕ БЕЗ НАДОБНОСТИ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3"/>
          <p:cNvSpPr>
            <a:spLocks noGrp="1"/>
          </p:cNvSpPr>
          <p:nvPr>
            <p:ph idx="1"/>
          </p:nvPr>
        </p:nvSpPr>
        <p:spPr>
          <a:xfrm>
            <a:off x="428625" y="857250"/>
            <a:ext cx="8229600" cy="4525963"/>
          </a:xfrm>
          <a:prstGeom prst="horizontalScroll">
            <a:avLst>
              <a:gd name="adj" fmla="val 12500"/>
            </a:avLst>
          </a:prstGeom>
          <a:solidFill>
            <a:srgbClr val="92D050"/>
          </a:solidFill>
          <a:ln cap="flat" algn="ctr">
            <a:solidFill>
              <a:schemeClr val="tx1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indent="0" algn="ctr">
              <a:spcBef>
                <a:spcPct val="0"/>
              </a:spcBef>
              <a:buFontTx/>
              <a:buNone/>
            </a:pPr>
            <a:endParaRPr lang="ru-RU" sz="3600" b="1" smtClean="0">
              <a:solidFill>
                <a:srgbClr val="FF0000"/>
              </a:solidFill>
              <a:latin typeface="a_LCDNova" pitchFamily="34" charset="-52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3600" b="1" smtClean="0">
                <a:solidFill>
                  <a:srgbClr val="FF0000"/>
                </a:solidFill>
                <a:latin typeface="a_LCDNova" pitchFamily="34" charset="-52"/>
              </a:rPr>
              <a:t>НЕ ПОСЕЩАЙТЕ 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3600" b="1" smtClean="0">
                <a:solidFill>
                  <a:srgbClr val="FF0000"/>
                </a:solidFill>
                <a:latin typeface="a_LCDNova" pitchFamily="34" charset="-52"/>
              </a:rPr>
              <a:t>ПОДИЗРИТЕЛЬНЫЕ 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3600" b="1" smtClean="0">
                <a:solidFill>
                  <a:srgbClr val="FF0000"/>
                </a:solidFill>
                <a:latin typeface="a_LCDNova" pitchFamily="34" charset="-52"/>
              </a:rPr>
              <a:t>САЙТЫ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3"/>
          <p:cNvSpPr>
            <a:spLocks noGrp="1"/>
          </p:cNvSpPr>
          <p:nvPr>
            <p:ph idx="1"/>
          </p:nvPr>
        </p:nvSpPr>
        <p:spPr>
          <a:prstGeom prst="horizontalScroll">
            <a:avLst>
              <a:gd name="adj" fmla="val 12500"/>
            </a:avLst>
          </a:prstGeom>
          <a:solidFill>
            <a:srgbClr val="92D050"/>
          </a:solidFill>
          <a:ln cap="flat" algn="ctr">
            <a:solidFill>
              <a:schemeClr val="tx1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indent="0" algn="ctr">
              <a:spcBef>
                <a:spcPct val="0"/>
              </a:spcBef>
              <a:buFontTx/>
              <a:buNone/>
            </a:pPr>
            <a:endParaRPr lang="ru-RU" sz="3600" b="1" smtClean="0">
              <a:solidFill>
                <a:srgbClr val="FF0000"/>
              </a:solidFill>
              <a:latin typeface="a_LCDNova" pitchFamily="34" charset="-52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3600" b="1" smtClean="0">
                <a:solidFill>
                  <a:srgbClr val="FF0000"/>
                </a:solidFill>
                <a:latin typeface="a_LCDNova" pitchFamily="34" charset="-52"/>
              </a:rPr>
              <a:t>Участвуйте в полезных обучающих проектах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23555" name="Содержимое 3"/>
          <p:cNvSpPr>
            <a:spLocks noGrp="1"/>
          </p:cNvSpPr>
          <p:nvPr>
            <p:ph idx="1"/>
          </p:nvPr>
        </p:nvSpPr>
        <p:spPr>
          <a:prstGeom prst="horizontalScroll">
            <a:avLst>
              <a:gd name="adj" fmla="val 12500"/>
            </a:avLst>
          </a:prstGeom>
          <a:solidFill>
            <a:srgbClr val="92D050"/>
          </a:solidFill>
          <a:ln cap="flat" algn="ctr">
            <a:solidFill>
              <a:schemeClr val="tx1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indent="0" algn="ctr">
              <a:spcBef>
                <a:spcPct val="0"/>
              </a:spcBef>
              <a:buFontTx/>
              <a:buNone/>
            </a:pPr>
            <a:endParaRPr lang="ru-RU" sz="3600" b="1" smtClean="0">
              <a:solidFill>
                <a:srgbClr val="FF0000"/>
              </a:solidFill>
              <a:latin typeface="a_LCDNova" pitchFamily="34" charset="-52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3600" b="1" smtClean="0">
                <a:solidFill>
                  <a:srgbClr val="FF0000"/>
                </a:solidFill>
                <a:latin typeface="a_LCDNova" pitchFamily="34" charset="-52"/>
              </a:rPr>
              <a:t>Заводи себе будильник,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ru-RU" sz="3600" b="1" smtClean="0">
              <a:solidFill>
                <a:srgbClr val="FF0000"/>
              </a:solidFill>
              <a:latin typeface="a_LCDNova" pitchFamily="34" charset="-52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3600" b="1" smtClean="0">
                <a:solidFill>
                  <a:srgbClr val="FF0000"/>
                </a:solidFill>
                <a:latin typeface="a_LCDNova" pitchFamily="34" charset="-52"/>
              </a:rPr>
              <a:t> садясь за компьютер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 smtClean="0"/>
          </a:p>
        </p:txBody>
      </p:sp>
      <p:sp>
        <p:nvSpPr>
          <p:cNvPr id="24579" name="Содержимое 3"/>
          <p:cNvSpPr>
            <a:spLocks noGrp="1"/>
          </p:cNvSpPr>
          <p:nvPr>
            <p:ph idx="1"/>
          </p:nvPr>
        </p:nvSpPr>
        <p:spPr>
          <a:prstGeom prst="horizontalScroll">
            <a:avLst>
              <a:gd name="adj" fmla="val 12500"/>
            </a:avLst>
          </a:prstGeom>
          <a:solidFill>
            <a:srgbClr val="92D050"/>
          </a:solidFill>
          <a:ln cap="flat" algn="ctr">
            <a:solidFill>
              <a:schemeClr val="tx1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indent="0" algn="ctr">
              <a:spcBef>
                <a:spcPct val="0"/>
              </a:spcBef>
              <a:buFontTx/>
              <a:buNone/>
            </a:pPr>
            <a:endParaRPr lang="ru-RU" sz="3600" b="1" dirty="0" smtClean="0">
              <a:solidFill>
                <a:srgbClr val="FF0000"/>
              </a:solidFill>
              <a:latin typeface="a_LCDNova" pitchFamily="34" charset="-52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a_LCDNova" pitchFamily="34" charset="-52"/>
              </a:rPr>
              <a:t>Изучай полезные социальные сервисы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ru-RU" sz="3600" b="1" dirty="0" smtClean="0">
              <a:solidFill>
                <a:srgbClr val="FF0000"/>
              </a:solidFill>
              <a:latin typeface="a_LCDNova" pitchFamily="34" charset="-52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a_LCDNova" pitchFamily="34" charset="-52"/>
              </a:rPr>
              <a:t>Обновляй антивирусную программу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323850" y="212725"/>
            <a:ext cx="805497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Использование Интернета является безопасным,</a:t>
            </a:r>
          </a:p>
          <a:p>
            <a:pPr>
              <a:defRPr/>
            </a:pPr>
            <a:r>
              <a:rPr lang="ru-RU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 если выполняются</a:t>
            </a:r>
          </a:p>
          <a:p>
            <a:pPr>
              <a:defRPr/>
            </a:pPr>
            <a:r>
              <a:rPr lang="ru-RU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 </a:t>
            </a:r>
            <a:r>
              <a:rPr lang="ru-RU" sz="2800" b="1" u="sng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ТРИ ОСНОВНЫЕ ПРАВИЛА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763713" y="1484313"/>
            <a:ext cx="51181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defRPr/>
            </a:pPr>
            <a:r>
              <a:rPr lang="ru-RU" sz="3200" b="1">
                <a:solidFill>
                  <a:srgbClr val="8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Защитите свой компьютер</a:t>
            </a:r>
          </a:p>
        </p:txBody>
      </p:sp>
      <p:sp>
        <p:nvSpPr>
          <p:cNvPr id="26628" name="Rectangle 7"/>
          <p:cNvSpPr>
            <a:spLocks noChangeArrowheads="1"/>
          </p:cNvSpPr>
          <p:nvPr/>
        </p:nvSpPr>
        <p:spPr bwMode="auto">
          <a:xfrm>
            <a:off x="250825" y="2349500"/>
            <a:ext cx="6808788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>
              <a:buFontTx/>
              <a:buChar char="•"/>
            </a:pPr>
            <a:r>
              <a:rPr lang="ru-RU"/>
              <a:t> </a:t>
            </a:r>
            <a:r>
              <a:rPr lang="ru-RU" sz="2400" b="1">
                <a:latin typeface="Times New Roman" pitchFamily="18" charset="0"/>
              </a:rPr>
              <a:t>Регулярно обновляйте операционную систему.</a:t>
            </a:r>
          </a:p>
          <a:p>
            <a:pPr algn="l">
              <a:buFontTx/>
              <a:buChar char="•"/>
            </a:pPr>
            <a:r>
              <a:rPr lang="ru-RU" sz="2400" b="1">
                <a:latin typeface="Times New Roman" pitchFamily="18" charset="0"/>
              </a:rPr>
              <a:t> Используйте антивирусную программу. </a:t>
            </a:r>
          </a:p>
          <a:p>
            <a:pPr algn="l">
              <a:buFontTx/>
              <a:buChar char="•"/>
            </a:pPr>
            <a:r>
              <a:rPr lang="ru-RU" sz="2400" b="1">
                <a:latin typeface="Times New Roman" pitchFamily="18" charset="0"/>
              </a:rPr>
              <a:t> Создавайте резервные копии важных файлов.</a:t>
            </a:r>
          </a:p>
          <a:p>
            <a:pPr algn="l">
              <a:buFontTx/>
              <a:buChar char="•"/>
            </a:pPr>
            <a:r>
              <a:rPr lang="ru-RU" sz="2400" b="1">
                <a:latin typeface="Times New Roman" pitchFamily="18" charset="0"/>
              </a:rPr>
              <a:t> Будьте осторожны при загрузке содержимого. </a:t>
            </a:r>
          </a:p>
          <a:p>
            <a:pPr algn="l">
              <a:buFontTx/>
              <a:buChar char="•"/>
            </a:pPr>
            <a:endParaRPr lang="ru-RU" sz="2400" b="1">
              <a:latin typeface="Times New Roman" pitchFamily="18" charset="0"/>
            </a:endParaRPr>
          </a:p>
          <a:p>
            <a:pPr algn="l">
              <a:buFontTx/>
              <a:buChar char="•"/>
            </a:pPr>
            <a:endParaRPr lang="ru-RU" sz="2400" b="1">
              <a:latin typeface="Times New Roman" pitchFamily="18" charset="0"/>
            </a:endParaRPr>
          </a:p>
          <a:p>
            <a:pPr algn="l">
              <a:buFontTx/>
              <a:buChar char="•"/>
            </a:pPr>
            <a:endParaRPr lang="ru-RU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1285875" y="4857750"/>
            <a:ext cx="64722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Помните!</a:t>
            </a:r>
            <a:br>
              <a:rPr lang="ru-RU" sz="24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24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После публикации информации в Интернете ее больше невозможно будет контролировать и удалять каждую ее копию. </a:t>
            </a:r>
          </a:p>
        </p:txBody>
      </p:sp>
      <p:pic>
        <p:nvPicPr>
          <p:cNvPr id="26630" name="Picture 14" descr="ope_otuks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5788" y="2420938"/>
            <a:ext cx="2208212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Rectangle 16"/>
          <p:cNvSpPr>
            <a:spLocks noChangeArrowheads="1"/>
          </p:cNvSpPr>
          <p:nvPr/>
        </p:nvSpPr>
        <p:spPr bwMode="ltGray">
          <a:xfrm rot="3419336">
            <a:off x="488950" y="1536701"/>
            <a:ext cx="695325" cy="7366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470047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6632" name="Line 17"/>
          <p:cNvSpPr>
            <a:spLocks noChangeShapeType="1"/>
          </p:cNvSpPr>
          <p:nvPr/>
        </p:nvSpPr>
        <p:spPr bwMode="gray">
          <a:xfrm>
            <a:off x="1331913" y="1989138"/>
            <a:ext cx="74168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633" name="Text Box 18"/>
          <p:cNvSpPr txBox="1">
            <a:spLocks noChangeArrowheads="1"/>
          </p:cNvSpPr>
          <p:nvPr/>
        </p:nvSpPr>
        <p:spPr bwMode="auto">
          <a:xfrm>
            <a:off x="563563" y="160020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1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692275" y="765175"/>
            <a:ext cx="52593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defRPr/>
            </a:pPr>
            <a:r>
              <a:rPr lang="ru-RU" sz="3200" b="1">
                <a:solidFill>
                  <a:srgbClr val="0066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Защитите себя в Интернете</a:t>
            </a:r>
          </a:p>
        </p:txBody>
      </p:sp>
      <p:sp>
        <p:nvSpPr>
          <p:cNvPr id="27651" name="Rectangle 7"/>
          <p:cNvSpPr>
            <a:spLocks noChangeArrowheads="1"/>
          </p:cNvSpPr>
          <p:nvPr/>
        </p:nvSpPr>
        <p:spPr bwMode="auto">
          <a:xfrm>
            <a:off x="179388" y="1700213"/>
            <a:ext cx="426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ru-RU"/>
              <a:t> </a:t>
            </a:r>
            <a:r>
              <a:rPr lang="ru-RU" b="1">
                <a:latin typeface="Times New Roman" pitchFamily="18" charset="0"/>
              </a:rPr>
              <a:t>Думайте о том, с кем разговариваете. 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4211638" y="5229225"/>
            <a:ext cx="468153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Помните!</a:t>
            </a:r>
          </a:p>
          <a:p>
            <a:pPr>
              <a:defRPr/>
            </a:pPr>
            <a:r>
              <a:rPr lang="ru-RU" sz="2000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 Интернете не вся </a:t>
            </a:r>
            <a:br>
              <a:rPr lang="ru-RU" sz="2000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2000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информация надежна и не все </a:t>
            </a:r>
            <a:br>
              <a:rPr lang="ru-RU" sz="2000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2000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пользователи откровенны. </a:t>
            </a:r>
          </a:p>
        </p:txBody>
      </p:sp>
      <p:sp>
        <p:nvSpPr>
          <p:cNvPr id="27653" name="Rectangle 9"/>
          <p:cNvSpPr>
            <a:spLocks noChangeArrowheads="1"/>
          </p:cNvSpPr>
          <p:nvPr/>
        </p:nvSpPr>
        <p:spPr bwMode="auto">
          <a:xfrm>
            <a:off x="250825" y="5373688"/>
            <a:ext cx="45005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ru-RU"/>
              <a:t> </a:t>
            </a:r>
            <a:r>
              <a:rPr lang="ru-RU" b="1">
                <a:latin typeface="Times New Roman" pitchFamily="18" charset="0"/>
              </a:rPr>
              <a:t>Всегда удостоверяйтесь в том, что вам известно, кому предоставляется информация, и вы понимаете, в каких целях она будет использоваться. 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gray">
          <a:xfrm rot="3419336">
            <a:off x="323850" y="908050"/>
            <a:ext cx="720725" cy="720725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ru-RU"/>
          </a:p>
        </p:txBody>
      </p:sp>
      <p:sp>
        <p:nvSpPr>
          <p:cNvPr id="27655" name="Line 11"/>
          <p:cNvSpPr>
            <a:spLocks noChangeShapeType="1"/>
          </p:cNvSpPr>
          <p:nvPr/>
        </p:nvSpPr>
        <p:spPr bwMode="gray">
          <a:xfrm>
            <a:off x="1187450" y="1412875"/>
            <a:ext cx="6697663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1619250" y="188913"/>
            <a:ext cx="58880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u="sng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ТРИ ОСНОВНЫЕ ПРАВИЛА</a:t>
            </a:r>
          </a:p>
        </p:txBody>
      </p:sp>
      <p:sp>
        <p:nvSpPr>
          <p:cNvPr id="27657" name="Rectangle 13"/>
          <p:cNvSpPr>
            <a:spLocks noChangeArrowheads="1"/>
          </p:cNvSpPr>
          <p:nvPr/>
        </p:nvSpPr>
        <p:spPr bwMode="auto">
          <a:xfrm>
            <a:off x="4319588" y="2060575"/>
            <a:ext cx="4824412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ru-RU"/>
              <a:t> </a:t>
            </a:r>
            <a:r>
              <a:rPr lang="ru-RU" b="1">
                <a:latin typeface="Times New Roman" pitchFamily="18" charset="0"/>
              </a:rPr>
              <a:t>Никогда не разглашайте в Интернете личную информацию, за исключением людей, которым вы доверяете. При запросе предоставления личной информации на веб-сайте всегда просматривайте разделы «Условия использования» или «Политика защиты конфиденциальной информации», чтобы убедиться в предоставлении оператором веб-сайта сведений о целях использования получаемой информации и ее передаче другим лицам.</a:t>
            </a:r>
          </a:p>
        </p:txBody>
      </p:sp>
      <p:pic>
        <p:nvPicPr>
          <p:cNvPr id="27658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133600"/>
            <a:ext cx="4076700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9" name="Text Box 15"/>
          <p:cNvSpPr txBox="1">
            <a:spLocks noChangeArrowheads="1"/>
          </p:cNvSpPr>
          <p:nvPr/>
        </p:nvSpPr>
        <p:spPr bwMode="auto">
          <a:xfrm>
            <a:off x="539750" y="836613"/>
            <a:ext cx="4095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2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124075" y="404813"/>
            <a:ext cx="32400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ru-RU" sz="3200" b="1">
                <a:solidFill>
                  <a:srgbClr val="33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Думай о других </a:t>
            </a:r>
          </a:p>
          <a:p>
            <a:pPr algn="l">
              <a:defRPr/>
            </a:pPr>
            <a:r>
              <a:rPr lang="ru-RU" sz="3200" b="1">
                <a:solidFill>
                  <a:srgbClr val="33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пользователях</a:t>
            </a:r>
          </a:p>
        </p:txBody>
      </p: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250825" y="1909763"/>
            <a:ext cx="8642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>
              <a:buFontTx/>
              <a:buChar char="•"/>
            </a:pPr>
            <a:r>
              <a:rPr lang="ru-RU"/>
              <a:t> </a:t>
            </a:r>
            <a:r>
              <a:rPr lang="ru-RU" b="1">
                <a:latin typeface="Times New Roman" pitchFamily="18" charset="0"/>
              </a:rPr>
              <a:t>Закону необходимо подчиняться даже в Интернете. </a:t>
            </a:r>
          </a:p>
        </p:txBody>
      </p:sp>
      <p:sp>
        <p:nvSpPr>
          <p:cNvPr id="28676" name="Rectangle 7"/>
          <p:cNvSpPr>
            <a:spLocks noChangeArrowheads="1"/>
          </p:cNvSpPr>
          <p:nvPr/>
        </p:nvSpPr>
        <p:spPr bwMode="auto">
          <a:xfrm>
            <a:off x="250825" y="2276475"/>
            <a:ext cx="6553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>
              <a:buFontTx/>
              <a:buChar char="•"/>
            </a:pPr>
            <a:r>
              <a:rPr lang="ru-RU" b="1">
                <a:latin typeface="Times New Roman" pitchFamily="18" charset="0"/>
              </a:rPr>
              <a:t> При работе в Интернете будь вежлив с другими пользователями Сети.</a:t>
            </a:r>
          </a:p>
        </p:txBody>
      </p:sp>
      <p:sp>
        <p:nvSpPr>
          <p:cNvPr id="28677" name="Rectangle 9"/>
          <p:cNvSpPr>
            <a:spLocks noChangeArrowheads="1"/>
          </p:cNvSpPr>
          <p:nvPr/>
        </p:nvSpPr>
        <p:spPr bwMode="auto">
          <a:xfrm>
            <a:off x="165100" y="3789363"/>
            <a:ext cx="89789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>
              <a:buFontTx/>
              <a:buChar char="•"/>
            </a:pPr>
            <a:r>
              <a:rPr lang="ru-RU" b="1">
                <a:latin typeface="Times New Roman" pitchFamily="18" charset="0"/>
              </a:rPr>
              <a:t> Разрешается копирование материала из Интернета для личного использования, но присвоение авторства этого материала запрещено.</a:t>
            </a:r>
          </a:p>
          <a:p>
            <a:pPr algn="l">
              <a:buFontTx/>
              <a:buChar char="•"/>
            </a:pPr>
            <a:r>
              <a:rPr lang="ru-RU" b="1">
                <a:latin typeface="Times New Roman" pitchFamily="18" charset="0"/>
              </a:rPr>
              <a:t> Передача и использование незаконных материалов (например, пиратские копии фильмов или музыкальных произведений, программное обеспечение с надорванными защитными кодами и т.д.) является противозаконным.</a:t>
            </a:r>
          </a:p>
          <a:p>
            <a:pPr algn="l">
              <a:buFontTx/>
              <a:buChar char="•"/>
            </a:pPr>
            <a:r>
              <a:rPr lang="ru-RU" b="1">
                <a:latin typeface="Times New Roman" pitchFamily="18" charset="0"/>
              </a:rPr>
              <a:t> Копирование программного обеспечения или баз данных, для которых требуется лицензия, запрещено даже в целях личного использования.</a:t>
            </a:r>
          </a:p>
          <a:p>
            <a:pPr algn="l"/>
            <a:r>
              <a:rPr lang="ru-RU" b="1">
                <a:latin typeface="Times New Roman" pitchFamily="18" charset="0"/>
              </a:rPr>
              <a:t> </a:t>
            </a:r>
            <a:endParaRPr lang="ru-RU"/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gray">
          <a:xfrm rot="3419336">
            <a:off x="193675" y="893763"/>
            <a:ext cx="739775" cy="76835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ru-RU"/>
          </a:p>
        </p:txBody>
      </p:sp>
      <p:sp>
        <p:nvSpPr>
          <p:cNvPr id="28679" name="Line 11"/>
          <p:cNvSpPr>
            <a:spLocks noChangeShapeType="1"/>
          </p:cNvSpPr>
          <p:nvPr/>
        </p:nvSpPr>
        <p:spPr bwMode="gray">
          <a:xfrm>
            <a:off x="1187450" y="1412875"/>
            <a:ext cx="5256213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8680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549275"/>
            <a:ext cx="240665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1" name="Text Box 13"/>
          <p:cNvSpPr txBox="1">
            <a:spLocks noChangeArrowheads="1"/>
          </p:cNvSpPr>
          <p:nvPr/>
        </p:nvSpPr>
        <p:spPr bwMode="auto">
          <a:xfrm>
            <a:off x="395288" y="90805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1403350" y="0"/>
            <a:ext cx="58880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u="sng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ТРИ ОСНОВНЫЕ ПРАВИЛА</a:t>
            </a:r>
          </a:p>
        </p:txBody>
      </p:sp>
      <p:sp>
        <p:nvSpPr>
          <p:cNvPr id="28683" name="Rectangle 15"/>
          <p:cNvSpPr>
            <a:spLocks noChangeArrowheads="1"/>
          </p:cNvSpPr>
          <p:nvPr/>
        </p:nvSpPr>
        <p:spPr bwMode="auto">
          <a:xfrm>
            <a:off x="250825" y="2852738"/>
            <a:ext cx="61928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ru-RU" b="1">
                <a:latin typeface="Times New Roman" pitchFamily="18" charset="0"/>
              </a:rPr>
              <a:t> Имена друзей, знакомых, их фотографии и другая личная информация не может публиковаться на веб-сайте без их согласия или согласия их родителей. </a:t>
            </a:r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0" y="5805488"/>
            <a:ext cx="91440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Помните!</a:t>
            </a:r>
          </a:p>
          <a:p>
            <a:pPr>
              <a:defRPr/>
            </a:pPr>
            <a:r>
              <a:rPr lang="ru-RU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Неразрешенное использование материала может привести к административному взысканию в судебном порядке, а также иметь прочие правовые последствия.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ChangeArrowheads="1"/>
          </p:cNvSpPr>
          <p:nvPr/>
        </p:nvSpPr>
        <p:spPr bwMode="auto">
          <a:xfrm>
            <a:off x="0" y="1600200"/>
            <a:ext cx="9144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Times New Roman" pitchFamily="18" charset="0"/>
              </a:rPr>
              <a:t> </a:t>
            </a:r>
            <a:r>
              <a:rPr lang="ru-RU" b="1" u="sng">
                <a:latin typeface="Times New Roman" pitchFamily="18" charset="0"/>
              </a:rPr>
              <a:t>Закрывайте сомнительные всплывающие окна!</a:t>
            </a:r>
            <a:br>
              <a:rPr lang="ru-RU" b="1" u="sng">
                <a:latin typeface="Times New Roman" pitchFamily="18" charset="0"/>
              </a:rPr>
            </a:br>
            <a:r>
              <a:rPr lang="ru-RU" b="1">
                <a:latin typeface="Times New Roman" pitchFamily="18" charset="0"/>
              </a:rPr>
              <a:t>Всплывающие окна — это небольшие окна с содержимым, побуждающим к переходу по ссылке. При отображении такого окна самым безопасным способом его закрытия является нажатие значка X (обычно располагается в правом верхнем углу). Невозможно знать наверняка, какое действие последует после нажатия кнопки «Нет».</a:t>
            </a:r>
          </a:p>
          <a:p>
            <a:pPr algn="l"/>
            <a:endParaRPr lang="ru-RU" b="1">
              <a:latin typeface="Times New Roman" pitchFamily="18" charset="0"/>
            </a:endParaRPr>
          </a:p>
          <a:p>
            <a:r>
              <a:rPr lang="ru-RU" b="1">
                <a:latin typeface="Times New Roman" pitchFamily="18" charset="0"/>
              </a:rPr>
              <a:t> </a:t>
            </a: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gray">
          <a:xfrm rot="3419336">
            <a:off x="326231" y="257969"/>
            <a:ext cx="671513" cy="6762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ru-RU"/>
          </a:p>
        </p:txBody>
      </p:sp>
      <p:sp>
        <p:nvSpPr>
          <p:cNvPr id="29700" name="Line 10"/>
          <p:cNvSpPr>
            <a:spLocks noChangeShapeType="1"/>
          </p:cNvSpPr>
          <p:nvPr/>
        </p:nvSpPr>
        <p:spPr bwMode="gray">
          <a:xfrm>
            <a:off x="684213" y="1052513"/>
            <a:ext cx="74168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9701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3500438"/>
            <a:ext cx="3419475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Text Box 16"/>
          <p:cNvSpPr txBox="1">
            <a:spLocks noChangeArrowheads="1"/>
          </p:cNvSpPr>
          <p:nvPr/>
        </p:nvSpPr>
        <p:spPr bwMode="auto">
          <a:xfrm>
            <a:off x="539750" y="333375"/>
            <a:ext cx="3190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1187450" y="404813"/>
            <a:ext cx="68421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5F5F5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ДОПОЛНИТЕЛЬНЫЕ  ПРАВИЛА</a:t>
            </a:r>
          </a:p>
        </p:txBody>
      </p:sp>
      <p:sp>
        <p:nvSpPr>
          <p:cNvPr id="29704" name="Rectangle 18"/>
          <p:cNvSpPr>
            <a:spLocks noChangeArrowheads="1"/>
          </p:cNvSpPr>
          <p:nvPr/>
        </p:nvSpPr>
        <p:spPr bwMode="auto">
          <a:xfrm>
            <a:off x="0" y="3933825"/>
            <a:ext cx="56515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u="sng">
                <a:latin typeface="Times New Roman" pitchFamily="18" charset="0"/>
              </a:rPr>
              <a:t>Остерегайтесь мошенничества!</a:t>
            </a:r>
            <a:r>
              <a:rPr lang="ru-RU" b="1">
                <a:latin typeface="Times New Roman" pitchFamily="18" charset="0"/>
              </a:rPr>
              <a:t/>
            </a:r>
            <a:br>
              <a:rPr lang="ru-RU" b="1">
                <a:latin typeface="Times New Roman" pitchFamily="18" charset="0"/>
              </a:rPr>
            </a:br>
            <a:r>
              <a:rPr lang="ru-RU" b="1">
                <a:latin typeface="Times New Roman" pitchFamily="18" charset="0"/>
              </a:rPr>
              <a:t>В Интернете легко скрыть свою личность. Рекомендуется проверять личность человека, с которым происходит общение (например, в дискуссионных группах).</a:t>
            </a:r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468313" y="5734050"/>
            <a:ext cx="8280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u="sng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Помните!</a:t>
            </a:r>
          </a:p>
          <a:p>
            <a:pPr>
              <a:defRPr/>
            </a:pPr>
            <a:r>
              <a:rPr lang="ru-RU" sz="2000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Большая часть материалов, доступных в Интернете, является непригодной для несовершеннолетних.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836613"/>
            <a:ext cx="5976938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5013325"/>
            <a:ext cx="8856663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>
              <a:defRPr/>
            </a:pPr>
            <a:endParaRPr lang="ru-RU"/>
          </a:p>
          <a:p>
            <a:pPr>
              <a:defRPr/>
            </a:pPr>
            <a:r>
              <a:rPr lang="ru-RU"/>
              <a:t> </a:t>
            </a:r>
            <a:r>
              <a:rPr lang="ru-RU" sz="2800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 Интернете необходимо следовать основным правилам так же, как правилам дорожного движения при вождении. 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755650" y="188913"/>
            <a:ext cx="74358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Интернет является общественным ресурсом.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980728"/>
            <a:ext cx="6768752" cy="511527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3366"/>
                </a:solidFill>
              </a:rPr>
              <a:t>Цель урока: </a:t>
            </a:r>
            <a:r>
              <a:rPr lang="ru-RU" sz="3200" dirty="0" smtClean="0">
                <a:solidFill>
                  <a:srgbClr val="003366"/>
                </a:solidFill>
              </a:rPr>
              <a:t>сформировать у школьников активную позицию в получении знаний и умений выявлять информационную угрозу, определять степень ее опасности, предвидеть последствия информационной угрозы и противостоять им.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4749800" cy="1871662"/>
          </a:xfrm>
        </p:spPr>
        <p:txBody>
          <a:bodyPr/>
          <a:lstStyle/>
          <a:p>
            <a:pPr algn="ctr" eaLnBrk="1" hangingPunct="1">
              <a:buSzPct val="100000"/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Самые опасные угрозы сети Интернет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251520" y="227687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4678362" cy="936625"/>
          </a:xfrm>
        </p:spPr>
        <p:txBody>
          <a:bodyPr/>
          <a:lstStyle/>
          <a:p>
            <a:pPr algn="ctr" eaLnBrk="1" hangingPunct="1">
              <a:buSzPct val="100000"/>
              <a:defRPr/>
            </a:pP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Вирус</a:t>
            </a:r>
          </a:p>
        </p:txBody>
      </p:sp>
      <p:sp>
        <p:nvSpPr>
          <p:cNvPr id="8195" name="Rectangle 2"/>
          <p:cNvSpPr txBox="1">
            <a:spLocks noChangeArrowheads="1"/>
          </p:cNvSpPr>
          <p:nvPr/>
        </p:nvSpPr>
        <p:spPr bwMode="auto">
          <a:xfrm>
            <a:off x="242888" y="1773238"/>
            <a:ext cx="632460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Компью́терный ви́рус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 — разновидность компьютерных программ или вредоносный код, отличительной особенностью которых является способность к размножению (саморепликация).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Текст 4"/>
          <p:cNvSpPr>
            <a:spLocks noGrp="1"/>
          </p:cNvSpPr>
          <p:nvPr>
            <p:ph type="body" idx="1"/>
          </p:nvPr>
        </p:nvSpPr>
        <p:spPr>
          <a:xfrm>
            <a:off x="142875" y="3429000"/>
            <a:ext cx="6357938" cy="3214688"/>
          </a:xfrm>
        </p:spPr>
        <p:txBody>
          <a:bodyPr/>
          <a:lstStyle/>
          <a:p>
            <a:pPr indent="354013" algn="just" eaLnBrk="1" hangingPunct="1"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 настоящее время не существует единой системы классификации и именования вирусов.</a:t>
            </a:r>
          </a:p>
          <a:p>
            <a:pPr indent="354013" algn="just" eaLnBrk="1" hangingPunct="1"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Принято разделять вирусы на следующие группы.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2172653">
            <a:off x="-120650" y="1454150"/>
            <a:ext cx="6000750" cy="1071563"/>
          </a:xfrm>
        </p:spPr>
        <p:txBody>
          <a:bodyPr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Классификация</a:t>
            </a:r>
          </a:p>
        </p:txBody>
      </p:sp>
      <p:pic>
        <p:nvPicPr>
          <p:cNvPr id="6" name="Рисунок 5" descr="435-viru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929322" y="214290"/>
            <a:ext cx="2856564" cy="26431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60"/>
                            </p:stCondLst>
                            <p:childTnLst>
                              <p:par>
                                <p:cTn id="1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800" decel="1000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2781300"/>
            <a:ext cx="6503988" cy="24511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 ПОРАЖАЕМЫМ ОБЪЕКТАМ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07950" y="188913"/>
            <a:ext cx="4821238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Файловые вирусы 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sz="half" idx="1"/>
          </p:nvPr>
        </p:nvSpPr>
        <p:spPr>
          <a:xfrm>
            <a:off x="142875" y="1428750"/>
            <a:ext cx="6678613" cy="2159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"/>
            </a:pPr>
            <a:r>
              <a:rPr lang="ru-RU" sz="2400" smtClean="0">
                <a:cs typeface="Times New Roman" pitchFamily="18" charset="0"/>
              </a:rPr>
              <a:t>Это вирусы-паразиты, которые при распространении своих копий обязательно изменяют содержимое исполняемых файлов, при этом файлы, атакованные вирусом, в большинстве случаев полностью или частично теряют работоспособность)</a:t>
            </a:r>
          </a:p>
        </p:txBody>
      </p:sp>
      <p:pic>
        <p:nvPicPr>
          <p:cNvPr id="14340" name="Содержимое 5" descr="файловый вирус.gif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285720" y="3929066"/>
            <a:ext cx="6397950" cy="2726953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4821238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Загрузочные вирусы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sz="half" idx="1"/>
          </p:nvPr>
        </p:nvSpPr>
        <p:spPr>
          <a:xfrm>
            <a:off x="142875" y="1214438"/>
            <a:ext cx="4892675" cy="2000250"/>
          </a:xfrm>
        </p:spPr>
        <p:txBody>
          <a:bodyPr/>
          <a:lstStyle/>
          <a:p>
            <a:pPr eaLnBrk="1" hangingPunct="1">
              <a:buFont typeface="Wingdings" pitchFamily="2" charset="2"/>
              <a:buChar char=""/>
            </a:pPr>
            <a:r>
              <a:rPr lang="ru-RU" sz="2400" smtClean="0">
                <a:cs typeface="Times New Roman" pitchFamily="18" charset="0"/>
              </a:rPr>
              <a:t>Это компьютерные вирусы, записывающиеся в первый сектор гибкого или жесткого диска и выполняющиеся при загрузке компьютера.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2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4964113" cy="9144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Скриптовые</a:t>
            </a: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вирусы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sz="half" idx="1"/>
          </p:nvPr>
        </p:nvSpPr>
        <p:spPr>
          <a:xfrm>
            <a:off x="26988" y="981075"/>
            <a:ext cx="5045075" cy="2019300"/>
          </a:xfrm>
        </p:spPr>
        <p:txBody>
          <a:bodyPr/>
          <a:lstStyle/>
          <a:p>
            <a:pPr eaLnBrk="1" hangingPunct="1">
              <a:buFont typeface="Wingdings" pitchFamily="2" charset="2"/>
              <a:buChar char=""/>
            </a:pPr>
            <a:r>
              <a:rPr lang="ru-RU" sz="2400" smtClean="0">
                <a:cs typeface="Times New Roman" pitchFamily="18" charset="0"/>
              </a:rPr>
              <a:t>Требуют наличия одного из скриптовых языков (Javascript, VBScript) для самостоятельного проникновения в неинфицированные скрипты.</a:t>
            </a:r>
          </a:p>
        </p:txBody>
      </p:sp>
      <p:pic>
        <p:nvPicPr>
          <p:cNvPr id="16388" name="Содержимое 5" descr="скриптовый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357290" y="3143248"/>
            <a:ext cx="4704163" cy="3427133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4678363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Макровирусы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1357313"/>
            <a:ext cx="4968875" cy="1643062"/>
          </a:xfrm>
        </p:spPr>
        <p:txBody>
          <a:bodyPr/>
          <a:lstStyle/>
          <a:p>
            <a:pPr eaLnBrk="1" hangingPunct="1">
              <a:buFont typeface="Wingdings" pitchFamily="2" charset="2"/>
              <a:buChar char="N"/>
            </a:pPr>
            <a:r>
              <a:rPr lang="ru-RU" sz="2400" smtClean="0">
                <a:cs typeface="Times New Roman" pitchFamily="18" charset="0"/>
              </a:rPr>
              <a:t>Это разновидность компьютерных вирусов разработанных на макроязыках, встроенных в такие прикладные пакеты ПО, как Microsoft Office.</a:t>
            </a:r>
          </a:p>
        </p:txBody>
      </p:sp>
      <p:pic>
        <p:nvPicPr>
          <p:cNvPr id="14340" name="Содержимое 8" descr="макровирусы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3571875"/>
            <a:ext cx="6302375" cy="2960688"/>
          </a:xfrm>
        </p:spPr>
      </p:pic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79388" y="115888"/>
            <a:ext cx="4897437" cy="1582737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Вирусы, поражающие исходный код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2000250"/>
            <a:ext cx="5357812" cy="1428750"/>
          </a:xfrm>
        </p:spPr>
        <p:txBody>
          <a:bodyPr/>
          <a:lstStyle/>
          <a:p>
            <a:pPr eaLnBrk="1" hangingPunct="1">
              <a:buFont typeface="Wingdings" pitchFamily="2" charset="2"/>
              <a:buChar char="N"/>
            </a:pPr>
            <a:r>
              <a:rPr lang="ru-RU" sz="2400" smtClean="0">
                <a:cs typeface="Times New Roman" pitchFamily="18" charset="0"/>
              </a:rPr>
              <a:t>Вирусы данного типа поражают или исходный код программы, либо её компоненты (OBJ-, LIB-, DCU- файлы) а так же VCL и ActiveX компоненты.</a:t>
            </a:r>
          </a:p>
        </p:txBody>
      </p:sp>
      <p:pic>
        <p:nvPicPr>
          <p:cNvPr id="7" name="Содержимое 6" descr="380px-Virustex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643174" y="3643314"/>
            <a:ext cx="4071966" cy="3054654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825" y="2852738"/>
            <a:ext cx="6648450" cy="265588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 ПОРАЖАЕМЫМ ОПЕРАЦИОННЫМ СИСТЕМАМ И ПЛАТФОРМАМ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848872" cy="792088"/>
          </a:xfrm>
        </p:spPr>
        <p:txBody>
          <a:bodyPr/>
          <a:lstStyle/>
          <a:p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Проблемы информационной безопасности</a:t>
            </a:r>
            <a:b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003232" cy="5472608"/>
          </a:xfrm>
        </p:spPr>
        <p:txBody>
          <a:bodyPr/>
          <a:lstStyle/>
          <a:p>
            <a:r>
              <a:rPr lang="ru-RU" b="1" u="sng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Основные понятия</a:t>
            </a:r>
          </a:p>
          <a:p>
            <a:pPr indent="45720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Безопасность</a:t>
            </a:r>
            <a:r>
              <a:rPr lang="ru-RU" b="1" dirty="0" smtClean="0">
                <a:latin typeface="Times New Roman" pitchFamily="18" charset="0"/>
              </a:rPr>
              <a:t> – отсутствие угроз, либо состояние  	   			          защищенности от угроз.</a:t>
            </a:r>
          </a:p>
          <a:p>
            <a:pPr indent="457200"/>
            <a:endParaRPr lang="ru-RU" sz="1400" b="1" dirty="0" smtClean="0">
              <a:latin typeface="Times New Roman" pitchFamily="18" charset="0"/>
            </a:endParaRPr>
          </a:p>
          <a:p>
            <a:pPr indent="45720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Информация </a:t>
            </a:r>
            <a:r>
              <a:rPr lang="ru-RU" b="1" dirty="0" smtClean="0">
                <a:latin typeface="Times New Roman" pitchFamily="18" charset="0"/>
              </a:rPr>
              <a:t>–  сведения или сообщения.</a:t>
            </a:r>
          </a:p>
          <a:p>
            <a:pPr indent="45720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Безопасность</a:t>
            </a:r>
            <a:r>
              <a:rPr lang="ru-RU" b="1" dirty="0" smtClean="0">
                <a:latin typeface="Times New Roman" pitchFamily="18" charset="0"/>
              </a:rPr>
              <a:t> – отсутствие угроз, либо состояние  	   	 защищенности от угроз.</a:t>
            </a:r>
          </a:p>
          <a:p>
            <a:pPr indent="45720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Информационная безопасность  </a:t>
            </a:r>
            <a:r>
              <a:rPr lang="ru-RU" b="1" dirty="0" smtClean="0">
                <a:latin typeface="Times New Roman" pitchFamily="18" charset="0"/>
              </a:rPr>
              <a:t>— состояние защищенности, при котором отсутствует риск, связанный с причинением информацией, в том числе распространяемой в сети Интернет, вреда здоровью, физическому, психическому, духовному и нравственному развитию.</a:t>
            </a:r>
          </a:p>
          <a:p>
            <a:pPr indent="457200"/>
            <a:endParaRPr lang="ru-RU" sz="1400" b="1" dirty="0" smtClean="0">
              <a:latin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sz="half" idx="1"/>
          </p:nvPr>
        </p:nvSpPr>
        <p:spPr>
          <a:xfrm>
            <a:off x="285750" y="1428750"/>
            <a:ext cx="5214938" cy="3263900"/>
          </a:xfrm>
        </p:spPr>
        <p:txBody>
          <a:bodyPr/>
          <a:lstStyle/>
          <a:p>
            <a:pPr eaLnBrk="1" hangingPunct="1">
              <a:buFont typeface="Wingdings" pitchFamily="2" charset="2"/>
              <a:buChar char="N"/>
            </a:pPr>
            <a:r>
              <a:rPr lang="ru-RU" sz="4400" smtClean="0">
                <a:cs typeface="Times New Roman" pitchFamily="18" charset="0"/>
              </a:rPr>
              <a:t>DOS</a:t>
            </a:r>
          </a:p>
          <a:p>
            <a:pPr eaLnBrk="1" hangingPunct="1">
              <a:buFont typeface="Wingdings" pitchFamily="2" charset="2"/>
              <a:buChar char="N"/>
            </a:pPr>
            <a:r>
              <a:rPr lang="ru-RU" sz="4400" smtClean="0">
                <a:cs typeface="Times New Roman" pitchFamily="18" charset="0"/>
              </a:rPr>
              <a:t>Microsoft Windows</a:t>
            </a:r>
          </a:p>
          <a:p>
            <a:pPr eaLnBrk="1" hangingPunct="1">
              <a:buFont typeface="Wingdings" pitchFamily="2" charset="2"/>
              <a:buChar char="N"/>
            </a:pPr>
            <a:r>
              <a:rPr lang="ru-RU" sz="4400" smtClean="0">
                <a:cs typeface="Times New Roman" pitchFamily="18" charset="0"/>
              </a:rPr>
              <a:t>Unix</a:t>
            </a:r>
          </a:p>
          <a:p>
            <a:pPr eaLnBrk="1" hangingPunct="1">
              <a:buFont typeface="Wingdings" pitchFamily="2" charset="2"/>
              <a:buChar char="N"/>
            </a:pPr>
            <a:r>
              <a:rPr lang="ru-RU" sz="4400" smtClean="0">
                <a:cs typeface="Times New Roman" pitchFamily="18" charset="0"/>
              </a:rPr>
              <a:t>Linux</a:t>
            </a:r>
          </a:p>
        </p:txBody>
      </p:sp>
    </p:spTree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825" y="2060575"/>
            <a:ext cx="6577013" cy="337661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 ТЕХНОЛОГИЯМ, ИСПОЛЬЗУЕМЫМ ВИРУСОМ</a:t>
            </a:r>
          </a:p>
        </p:txBody>
      </p:sp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4868862" cy="109696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Полиморфные вирусы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sz="half" idx="1"/>
          </p:nvPr>
        </p:nvSpPr>
        <p:spPr>
          <a:xfrm>
            <a:off x="122238" y="1376363"/>
            <a:ext cx="4954587" cy="1044575"/>
          </a:xfrm>
        </p:spPr>
        <p:txBody>
          <a:bodyPr/>
          <a:lstStyle/>
          <a:p>
            <a:pPr eaLnBrk="1" hangingPunct="1">
              <a:buFont typeface="Wingdings" pitchFamily="2" charset="2"/>
              <a:buChar char="N"/>
            </a:pPr>
            <a:r>
              <a:rPr lang="ru-RU" sz="2400" smtClean="0">
                <a:cs typeface="Times New Roman" pitchFamily="18" charset="0"/>
              </a:rPr>
              <a:t>Вирус, который при заражении новых файлов и системных областей диска шифрует собственный код.</a:t>
            </a:r>
          </a:p>
        </p:txBody>
      </p:sp>
      <p:pic>
        <p:nvPicPr>
          <p:cNvPr id="5" name="Рисунок 4" descr="kasper_14_06_2010_14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57158" y="3143248"/>
            <a:ext cx="5552444" cy="35004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79388" y="115888"/>
            <a:ext cx="4821237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Стелс-вирусы</a:t>
            </a:r>
            <a:endParaRPr lang="ru-RU" sz="4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sz="half" idx="1"/>
          </p:nvPr>
        </p:nvSpPr>
        <p:spPr>
          <a:xfrm>
            <a:off x="107950" y="1571625"/>
            <a:ext cx="5464175" cy="4143375"/>
          </a:xfrm>
        </p:spPr>
        <p:txBody>
          <a:bodyPr/>
          <a:lstStyle/>
          <a:p>
            <a:pPr eaLnBrk="1" hangingPunct="1">
              <a:buFont typeface="Wingdings" pitchFamily="2" charset="2"/>
              <a:buChar char="N"/>
            </a:pPr>
            <a:r>
              <a:rPr lang="ru-RU" sz="2400" smtClean="0">
                <a:cs typeface="Times New Roman" pitchFamily="18" charset="0"/>
              </a:rPr>
              <a:t>Вирус, полностью или частично скрывающий свое присутствие в системе, путем перехвата обращений к операционной системе, осуществляющих чтение, запись, чтение дополнительной информации о зараженных объектах (загрузочных секторах, элементах файловой системы, памяти и т.д.)</a:t>
            </a:r>
          </a:p>
        </p:txBody>
      </p:sp>
      <p:pic>
        <p:nvPicPr>
          <p:cNvPr id="6" name="Содержимое 5" descr="1.4.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286512" y="142852"/>
            <a:ext cx="2357454" cy="236868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79388" y="115888"/>
            <a:ext cx="6324600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Руткит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sz="half" idx="1"/>
          </p:nvPr>
        </p:nvSpPr>
        <p:spPr>
          <a:xfrm>
            <a:off x="142875" y="928688"/>
            <a:ext cx="4929188" cy="1928812"/>
          </a:xfrm>
        </p:spPr>
        <p:txBody>
          <a:bodyPr/>
          <a:lstStyle/>
          <a:p>
            <a:pPr eaLnBrk="1" hangingPunct="1"/>
            <a:r>
              <a:rPr lang="ru-RU" sz="2400" smtClean="0">
                <a:cs typeface="Times New Roman" pitchFamily="18" charset="0"/>
              </a:rPr>
              <a:t>Программа или набор программ для скрытия следов присутствия злоумышленника или вредоносной программы в системе.</a:t>
            </a:r>
          </a:p>
        </p:txBody>
      </p:sp>
      <p:pic>
        <p:nvPicPr>
          <p:cNvPr id="5" name="Содержимое 4" descr="руткит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85720" y="2428868"/>
            <a:ext cx="6302732" cy="4291861"/>
          </a:xfrm>
          <a:prstGeom prst="roundRect">
            <a:avLst>
              <a:gd name="adj" fmla="val 16667"/>
            </a:avLst>
          </a:prstGeom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825" y="2565400"/>
            <a:ext cx="6518275" cy="265588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 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ЯЗЫКУ,</a:t>
            </a:r>
            <a:b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НА </a:t>
            </a: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КОТОРОМ НАПИСАН ВИРУС </a:t>
            </a:r>
          </a:p>
        </p:txBody>
      </p:sp>
    </p:spTree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одержимое 2"/>
          <p:cNvSpPr>
            <a:spLocks noGrp="1"/>
          </p:cNvSpPr>
          <p:nvPr>
            <p:ph sz="half" idx="1"/>
          </p:nvPr>
        </p:nvSpPr>
        <p:spPr>
          <a:xfrm>
            <a:off x="179388" y="642938"/>
            <a:ext cx="4897437" cy="4170362"/>
          </a:xfrm>
        </p:spPr>
        <p:txBody>
          <a:bodyPr/>
          <a:lstStyle/>
          <a:p>
            <a:pPr eaLnBrk="1" hangingPunct="1">
              <a:buFont typeface="Wingdings" pitchFamily="2" charset="2"/>
              <a:buChar char="N"/>
            </a:pPr>
            <a:r>
              <a:rPr lang="ru-RU" sz="3200" smtClean="0">
                <a:cs typeface="Times New Roman" pitchFamily="18" charset="0"/>
              </a:rPr>
              <a:t>ассемблер</a:t>
            </a:r>
          </a:p>
          <a:p>
            <a:pPr eaLnBrk="1" hangingPunct="1">
              <a:buFont typeface="Wingdings" pitchFamily="2" charset="2"/>
              <a:buChar char="N"/>
            </a:pPr>
            <a:r>
              <a:rPr lang="ru-RU" sz="3200" smtClean="0">
                <a:cs typeface="Times New Roman" pitchFamily="18" charset="0"/>
              </a:rPr>
              <a:t>высокоуровневый язык программирования</a:t>
            </a:r>
          </a:p>
          <a:p>
            <a:pPr eaLnBrk="1" hangingPunct="1">
              <a:buFont typeface="Wingdings" pitchFamily="2" charset="2"/>
              <a:buChar char="N"/>
            </a:pPr>
            <a:r>
              <a:rPr lang="ru-RU" sz="3200" smtClean="0">
                <a:cs typeface="Times New Roman" pitchFamily="18" charset="0"/>
              </a:rPr>
              <a:t>скриптовый язык</a:t>
            </a:r>
          </a:p>
          <a:p>
            <a:pPr eaLnBrk="1" hangingPunct="1">
              <a:buFont typeface="Wingdings" pitchFamily="2" charset="2"/>
              <a:buChar char="N"/>
            </a:pPr>
            <a:r>
              <a:rPr lang="ru-RU" sz="3200" smtClean="0">
                <a:cs typeface="Times New Roman" pitchFamily="18" charset="0"/>
              </a:rPr>
              <a:t>и др.</a:t>
            </a:r>
          </a:p>
        </p:txBody>
      </p:sp>
      <p:pic>
        <p:nvPicPr>
          <p:cNvPr id="5" name="Рисунок 4" descr="язы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16" y="3009302"/>
            <a:ext cx="3505022" cy="37240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3" y="2286000"/>
            <a:ext cx="6518275" cy="2286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 ДОПОЛНИТЕЛЬНОЙ ВРЕДОНОСНОЙ ФУНКЦИОНАЛЬНОСТИ</a:t>
            </a:r>
          </a:p>
        </p:txBody>
      </p:sp>
    </p:spTree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4892675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Бэкдоры</a:t>
            </a:r>
            <a:endParaRPr lang="ru-RU" sz="4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25603" name="Содержимое 2"/>
          <p:cNvSpPr>
            <a:spLocks noGrp="1"/>
          </p:cNvSpPr>
          <p:nvPr>
            <p:ph sz="half" idx="1"/>
          </p:nvPr>
        </p:nvSpPr>
        <p:spPr>
          <a:xfrm>
            <a:off x="179388" y="908050"/>
            <a:ext cx="5035550" cy="1949450"/>
          </a:xfrm>
        </p:spPr>
        <p:txBody>
          <a:bodyPr/>
          <a:lstStyle/>
          <a:p>
            <a:pPr eaLnBrk="1" hangingPunct="1">
              <a:buFont typeface="Wingdings" pitchFamily="2" charset="2"/>
              <a:buChar char="N"/>
            </a:pPr>
            <a:r>
              <a:rPr lang="ru-RU" sz="2400" smtClean="0">
                <a:cs typeface="Times New Roman" pitchFamily="18" charset="0"/>
              </a:rPr>
              <a:t>Программы, которые устанавливает взломщик на взломанном им компьютере после получения первоначального доступа с целью повторного получения доступа к системе.</a:t>
            </a:r>
          </a:p>
        </p:txBody>
      </p:sp>
      <p:pic>
        <p:nvPicPr>
          <p:cNvPr id="25604" name="Рисунок 4" descr="129124_976_hlserverinfo_12968_37_3_beghjmtvx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429000"/>
            <a:ext cx="4305300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4892675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Кейлоггеры</a:t>
            </a:r>
            <a:endParaRPr lang="ru-RU" sz="4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26627" name="Содержимое 2"/>
          <p:cNvSpPr>
            <a:spLocks noGrp="1"/>
          </p:cNvSpPr>
          <p:nvPr>
            <p:ph sz="half" idx="1"/>
          </p:nvPr>
        </p:nvSpPr>
        <p:spPr>
          <a:xfrm>
            <a:off x="107950" y="908050"/>
            <a:ext cx="5106988" cy="2357438"/>
          </a:xfrm>
        </p:spPr>
        <p:txBody>
          <a:bodyPr/>
          <a:lstStyle/>
          <a:p>
            <a:pPr eaLnBrk="1" hangingPunct="1">
              <a:buFont typeface="Wingdings" pitchFamily="2" charset="2"/>
              <a:buChar char="N"/>
            </a:pPr>
            <a:r>
              <a:rPr lang="ru-RU" sz="2400" smtClean="0">
                <a:cs typeface="Times New Roman" pitchFamily="18" charset="0"/>
              </a:rPr>
              <a:t>Модули для перехвата нажатий клавиш на компьютере пользователя, включаемые в состав программ-вирусов.</a:t>
            </a:r>
          </a:p>
        </p:txBody>
      </p:sp>
      <p:pic>
        <p:nvPicPr>
          <p:cNvPr id="26628" name="Рисунок 4" descr="kgb-keylogg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2500313"/>
            <a:ext cx="5702300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>
            <a:grpSpLocks/>
          </p:cNvGrpSpPr>
          <p:nvPr/>
        </p:nvGrpSpPr>
        <p:grpSpPr bwMode="auto">
          <a:xfrm rot="4976862" flipH="1">
            <a:off x="3277394" y="1267619"/>
            <a:ext cx="2444750" cy="3024188"/>
            <a:chOff x="1944" y="1111"/>
            <a:chExt cx="204" cy="196"/>
          </a:xfrm>
        </p:grpSpPr>
        <p:pic>
          <p:nvPicPr>
            <p:cNvPr id="10425" name="Picture 6" descr="circuler_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Oval 7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>
                    <a:alpha val="50000"/>
                  </a:schemeClr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" name="Group 8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0436" name="AutoShape 10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37" name="AutoShape 11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38" name="AutoShape 12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39" name="AutoShape 13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4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0432" name="AutoShape 15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33" name="AutoShape 16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34" name="AutoShape 17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35" name="AutoShape 18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0428" name="Arc 19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lnTo>
                    <a:pt x="3603" y="3354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429" name="Picture 20" descr="light_shadow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3" name="Text Box 21"/>
          <p:cNvSpPr txBox="1">
            <a:spLocks noChangeArrowheads="1"/>
          </p:cNvSpPr>
          <p:nvPr/>
        </p:nvSpPr>
        <p:spPr bwMode="auto">
          <a:xfrm>
            <a:off x="3132138" y="2349500"/>
            <a:ext cx="25923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FFCC"/>
                </a:solidFill>
                <a:cs typeface="Arial" charset="0"/>
              </a:rPr>
              <a:t>ИСТОЧНИКИ</a:t>
            </a:r>
          </a:p>
          <a:p>
            <a:r>
              <a:rPr lang="ru-RU" sz="2400" b="1">
                <a:solidFill>
                  <a:srgbClr val="FFFFCC"/>
                </a:solidFill>
                <a:cs typeface="Arial" charset="0"/>
              </a:rPr>
              <a:t>ИНФОРМАЦИИ</a:t>
            </a:r>
          </a:p>
        </p:txBody>
      </p: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971550" y="115888"/>
            <a:ext cx="2951163" cy="2087562"/>
            <a:chOff x="2064" y="1008"/>
            <a:chExt cx="722" cy="872"/>
          </a:xfrm>
        </p:grpSpPr>
        <p:sp>
          <p:nvSpPr>
            <p:cNvPr id="10397" name="Oval 23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8" name="Group 24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0411" name="Picture 25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412" name="Oval 26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folHlink"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0413" name="Picture 27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9" name="Group 28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0" name="Group 29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0421" name="AutoShape 30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422" name="AutoShape 31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423" name="AutoShape 32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424" name="AutoShape 33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" name="Group 34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0417" name="AutoShape 35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418" name="AutoShape 36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419" name="AutoShape 37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420" name="AutoShape 38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2" name="Group 39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3" name="Group 4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0407" name="AutoShape 41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08" name="AutoShape 42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09" name="AutoShape 43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10" name="AutoShape 44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4" name="Group 4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0403" name="AutoShape 46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04" name="AutoShape 47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05" name="AutoShape 48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06" name="AutoShape 49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0400" name="Rectangle 50"/>
            <p:cNvSpPr>
              <a:spLocks noChangeArrowheads="1"/>
            </p:cNvSpPr>
            <p:nvPr/>
          </p:nvSpPr>
          <p:spPr bwMode="gray">
            <a:xfrm>
              <a:off x="2408" y="1257"/>
              <a:ext cx="45" cy="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15" name="Group 51"/>
          <p:cNvGrpSpPr>
            <a:grpSpLocks/>
          </p:cNvGrpSpPr>
          <p:nvPr/>
        </p:nvGrpSpPr>
        <p:grpSpPr bwMode="auto">
          <a:xfrm>
            <a:off x="0" y="2492375"/>
            <a:ext cx="2879725" cy="2016125"/>
            <a:chOff x="2064" y="1008"/>
            <a:chExt cx="722" cy="872"/>
          </a:xfrm>
        </p:grpSpPr>
        <p:sp>
          <p:nvSpPr>
            <p:cNvPr id="10369" name="Oval 52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6" name="Group 53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0383" name="Picture 54" descr="circuler_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384" name="Oval 55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accent2"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0385" name="Picture 56" descr="light_shadow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7" name="Group 57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8" name="Group 58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0393" name="AutoShape 59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94" name="AutoShape 60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95" name="AutoShape 61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96" name="AutoShape 62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9" name="Group 63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0389" name="AutoShape 64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90" name="AutoShape 65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91" name="AutoShape 66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92" name="AutoShape 67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0" name="Group 68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21" name="Group 69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0379" name="AutoShape 70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80" name="AutoShape 71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81" name="AutoShape 72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82" name="AutoShape 73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2" name="Group 74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0375" name="AutoShape 75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76" name="AutoShape 76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77" name="AutoShape 77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78" name="AutoShape 78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0372" name="Rectangle 79"/>
            <p:cNvSpPr>
              <a:spLocks noChangeArrowheads="1"/>
            </p:cNvSpPr>
            <p:nvPr/>
          </p:nvSpPr>
          <p:spPr bwMode="gray">
            <a:xfrm>
              <a:off x="2407" y="1283"/>
              <a:ext cx="46" cy="1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 sz="1400" b="1">
                <a:cs typeface="Arial" charset="0"/>
              </a:endParaRPr>
            </a:p>
          </p:txBody>
        </p:sp>
      </p:grpSp>
      <p:grpSp>
        <p:nvGrpSpPr>
          <p:cNvPr id="23" name="Group 196"/>
          <p:cNvGrpSpPr>
            <a:grpSpLocks/>
          </p:cNvGrpSpPr>
          <p:nvPr/>
        </p:nvGrpSpPr>
        <p:grpSpPr bwMode="auto">
          <a:xfrm>
            <a:off x="5292725" y="188913"/>
            <a:ext cx="2879725" cy="2016125"/>
            <a:chOff x="2064" y="1008"/>
            <a:chExt cx="722" cy="872"/>
          </a:xfrm>
        </p:grpSpPr>
        <p:sp>
          <p:nvSpPr>
            <p:cNvPr id="10341" name="Oval 197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4" name="Group 198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0355" name="Picture 199" descr="circuler_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356" name="Oval 200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accent2"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0357" name="Picture 201" descr="light_shadow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5" name="Group 202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26" name="Group 203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0365" name="AutoShape 204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66" name="AutoShape 205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67" name="AutoShape 206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68" name="AutoShape 207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" name="Group 208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0361" name="AutoShape 209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62" name="AutoShape 210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63" name="AutoShape 211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64" name="AutoShape 212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8" name="Group 213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29" name="Group 214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0351" name="AutoShape 215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52" name="AutoShape 216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53" name="AutoShape 217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54" name="AutoShape 218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0" name="Group 219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0347" name="AutoShape 220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48" name="AutoShape 221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49" name="AutoShape 222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50" name="AutoShape 223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0344" name="Rectangle 224"/>
            <p:cNvSpPr>
              <a:spLocks noChangeArrowheads="1"/>
            </p:cNvSpPr>
            <p:nvPr/>
          </p:nvSpPr>
          <p:spPr bwMode="gray">
            <a:xfrm>
              <a:off x="2407" y="1283"/>
              <a:ext cx="46" cy="1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 sz="1400" b="1">
                <a:cs typeface="Arial" charset="0"/>
              </a:endParaRPr>
            </a:p>
          </p:txBody>
        </p:sp>
      </p:grpSp>
      <p:grpSp>
        <p:nvGrpSpPr>
          <p:cNvPr id="31" name="Group 225"/>
          <p:cNvGrpSpPr>
            <a:grpSpLocks/>
          </p:cNvGrpSpPr>
          <p:nvPr/>
        </p:nvGrpSpPr>
        <p:grpSpPr bwMode="auto">
          <a:xfrm>
            <a:off x="4643438" y="4221163"/>
            <a:ext cx="2879725" cy="2016125"/>
            <a:chOff x="2064" y="1008"/>
            <a:chExt cx="722" cy="872"/>
          </a:xfrm>
        </p:grpSpPr>
        <p:sp>
          <p:nvSpPr>
            <p:cNvPr id="10313" name="Oval 226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304" name="Group 227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0327" name="Picture 228" descr="circuler_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328" name="Oval 229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accent2"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0329" name="Picture 230" descr="light_shadow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314" name="Group 231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0315" name="Group 232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0337" name="AutoShape 233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38" name="AutoShape 234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39" name="AutoShape 235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40" name="AutoShape 236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317" name="Group 237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0333" name="AutoShape 238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34" name="AutoShape 239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35" name="AutoShape 240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36" name="AutoShape 241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0318" name="Group 242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0330" name="Group 243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0323" name="AutoShape 244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24" name="AutoShape 245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25" name="AutoShape 246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26" name="AutoShape 247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31" name="Group 248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0319" name="AutoShape 249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20" name="AutoShape 250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21" name="AutoShape 251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22" name="AutoShape 252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0316" name="Rectangle 253"/>
            <p:cNvSpPr>
              <a:spLocks noChangeArrowheads="1"/>
            </p:cNvSpPr>
            <p:nvPr/>
          </p:nvSpPr>
          <p:spPr bwMode="gray">
            <a:xfrm>
              <a:off x="2407" y="1283"/>
              <a:ext cx="46" cy="1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 sz="1400" b="1">
                <a:cs typeface="Arial" charset="0"/>
              </a:endParaRPr>
            </a:p>
          </p:txBody>
        </p:sp>
      </p:grpSp>
      <p:grpSp>
        <p:nvGrpSpPr>
          <p:cNvPr id="10332" name="Group 254"/>
          <p:cNvGrpSpPr>
            <a:grpSpLocks/>
          </p:cNvGrpSpPr>
          <p:nvPr/>
        </p:nvGrpSpPr>
        <p:grpSpPr bwMode="auto">
          <a:xfrm>
            <a:off x="6192838" y="2492375"/>
            <a:ext cx="2951162" cy="2087563"/>
            <a:chOff x="2064" y="1008"/>
            <a:chExt cx="722" cy="872"/>
          </a:xfrm>
        </p:grpSpPr>
        <p:sp>
          <p:nvSpPr>
            <p:cNvPr id="10285" name="Oval 255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342" name="Group 256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0299" name="Picture 257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300" name="Oval 258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folHlink"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0301" name="Picture 259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343" name="Group 260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0345" name="Group 261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0309" name="AutoShape 26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10" name="AutoShape 26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11" name="AutoShape 26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12" name="AutoShape 26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346" name="Group 266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0305" name="AutoShape 26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06" name="AutoShape 26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07" name="AutoShape 26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308" name="AutoShape 27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0358" name="Group 271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0359" name="Group 272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0295" name="AutoShape 273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96" name="AutoShape 274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97" name="AutoShape 275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98" name="AutoShape 276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60" name="Group 277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0291" name="AutoShape 278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92" name="AutoShape 279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93" name="AutoShape 280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94" name="AutoShape 281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0288" name="Rectangle 282"/>
            <p:cNvSpPr>
              <a:spLocks noChangeArrowheads="1"/>
            </p:cNvSpPr>
            <p:nvPr/>
          </p:nvSpPr>
          <p:spPr bwMode="gray">
            <a:xfrm>
              <a:off x="2408" y="1257"/>
              <a:ext cx="45" cy="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10370" name="Group 283"/>
          <p:cNvGrpSpPr>
            <a:grpSpLocks/>
          </p:cNvGrpSpPr>
          <p:nvPr/>
        </p:nvGrpSpPr>
        <p:grpSpPr bwMode="auto">
          <a:xfrm>
            <a:off x="1547813" y="4149725"/>
            <a:ext cx="2951162" cy="2087563"/>
            <a:chOff x="2064" y="1008"/>
            <a:chExt cx="722" cy="872"/>
          </a:xfrm>
        </p:grpSpPr>
        <p:sp>
          <p:nvSpPr>
            <p:cNvPr id="10257" name="Oval 284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371" name="Group 285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0271" name="Picture 286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272" name="Oval 287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folHlink"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0273" name="Picture 288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373" name="Group 289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0374" name="Group 290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0281" name="AutoShape 291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282" name="AutoShape 292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283" name="AutoShape 293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284" name="AutoShape 294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386" name="Group 295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0277" name="AutoShape 296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278" name="AutoShape 297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279" name="AutoShape 298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280" name="AutoShape 299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0387" name="Group 300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0388" name="Group 301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0267" name="AutoShape 302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68" name="AutoShape 303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69" name="AutoShape 304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70" name="AutoShape 305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98" name="Group 306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0263" name="AutoShape 307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64" name="AutoShape 308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65" name="AutoShape 309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66" name="AutoShape 310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0260" name="Rectangle 311"/>
            <p:cNvSpPr>
              <a:spLocks noChangeArrowheads="1"/>
            </p:cNvSpPr>
            <p:nvPr/>
          </p:nvSpPr>
          <p:spPr bwMode="gray">
            <a:xfrm>
              <a:off x="2408" y="1257"/>
              <a:ext cx="45" cy="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>
                <a:cs typeface="Arial" charset="0"/>
              </a:endParaRPr>
            </a:p>
          </p:txBody>
        </p:sp>
      </p:grpSp>
      <p:sp>
        <p:nvSpPr>
          <p:cNvPr id="5490" name="Rectangle 370"/>
          <p:cNvSpPr>
            <a:spLocks noChangeArrowheads="1"/>
          </p:cNvSpPr>
          <p:nvPr/>
        </p:nvSpPr>
        <p:spPr bwMode="auto">
          <a:xfrm>
            <a:off x="1042988" y="260350"/>
            <a:ext cx="28082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>Средства </a:t>
            </a:r>
          </a:p>
          <a:p>
            <a:r>
              <a:rPr lang="ru-RU" sz="2000" b="1" dirty="0"/>
              <a:t>массовой коммуникации, в т.ч. Интернет</a:t>
            </a:r>
          </a:p>
        </p:txBody>
      </p:sp>
      <p:sp>
        <p:nvSpPr>
          <p:cNvPr id="5491" name="Rectangle 371"/>
          <p:cNvSpPr>
            <a:spLocks noChangeArrowheads="1"/>
          </p:cNvSpPr>
          <p:nvPr/>
        </p:nvSpPr>
        <p:spPr bwMode="auto">
          <a:xfrm>
            <a:off x="490538" y="2995613"/>
            <a:ext cx="1935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Литература</a:t>
            </a:r>
          </a:p>
        </p:txBody>
      </p:sp>
      <p:sp>
        <p:nvSpPr>
          <p:cNvPr id="5492" name="Rectangle 372"/>
          <p:cNvSpPr>
            <a:spLocks noChangeArrowheads="1"/>
          </p:cNvSpPr>
          <p:nvPr/>
        </p:nvSpPr>
        <p:spPr bwMode="auto">
          <a:xfrm>
            <a:off x="6826250" y="2995613"/>
            <a:ext cx="1757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Искусство</a:t>
            </a:r>
          </a:p>
        </p:txBody>
      </p:sp>
      <p:sp>
        <p:nvSpPr>
          <p:cNvPr id="5493" name="Rectangle 373"/>
          <p:cNvSpPr>
            <a:spLocks noChangeArrowheads="1"/>
          </p:cNvSpPr>
          <p:nvPr/>
        </p:nvSpPr>
        <p:spPr bwMode="auto">
          <a:xfrm>
            <a:off x="5621338" y="763588"/>
            <a:ext cx="2200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Образование</a:t>
            </a:r>
          </a:p>
        </p:txBody>
      </p:sp>
      <p:sp>
        <p:nvSpPr>
          <p:cNvPr id="5494" name="Rectangle 374"/>
          <p:cNvSpPr>
            <a:spLocks noChangeArrowheads="1"/>
          </p:cNvSpPr>
          <p:nvPr/>
        </p:nvSpPr>
        <p:spPr bwMode="auto">
          <a:xfrm>
            <a:off x="4932363" y="4437063"/>
            <a:ext cx="23288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Система</a:t>
            </a:r>
          </a:p>
          <a:p>
            <a:r>
              <a:rPr lang="ru-RU" sz="2000" b="1"/>
              <a:t> социально-</a:t>
            </a:r>
          </a:p>
          <a:p>
            <a:r>
              <a:rPr lang="ru-RU" sz="2000" b="1"/>
              <a:t>воспитательной </a:t>
            </a:r>
          </a:p>
          <a:p>
            <a:r>
              <a:rPr lang="ru-RU" sz="2000" b="1"/>
              <a:t>работы</a:t>
            </a:r>
          </a:p>
        </p:txBody>
      </p:sp>
      <p:sp>
        <p:nvSpPr>
          <p:cNvPr id="5495" name="Rectangle 375"/>
          <p:cNvSpPr>
            <a:spLocks noChangeArrowheads="1"/>
          </p:cNvSpPr>
          <p:nvPr/>
        </p:nvSpPr>
        <p:spPr bwMode="auto">
          <a:xfrm>
            <a:off x="1668463" y="4724400"/>
            <a:ext cx="2728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Личное общение</a:t>
            </a:r>
          </a:p>
        </p:txBody>
      </p:sp>
      <p:sp>
        <p:nvSpPr>
          <p:cNvPr id="5496" name="Rectangle 376"/>
          <p:cNvSpPr>
            <a:spLocks noChangeArrowheads="1"/>
          </p:cNvSpPr>
          <p:nvPr/>
        </p:nvSpPr>
        <p:spPr bwMode="auto">
          <a:xfrm>
            <a:off x="1187450" y="5975350"/>
            <a:ext cx="69992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Любое из этих средств может быть использовано</a:t>
            </a:r>
            <a:r>
              <a:rPr lang="hi-IN" sz="24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 </a:t>
            </a:r>
            <a:endParaRPr lang="ru-RU" sz="2400" b="1">
              <a:solidFill>
                <a:srgbClr val="0000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>
              <a:defRPr/>
            </a:pPr>
            <a:r>
              <a:rPr lang="hi-IN" sz="24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 </a:t>
            </a:r>
            <a:r>
              <a:rPr lang="ru-RU" sz="24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на благо или во вред личности!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0" grpId="0"/>
      <p:bldP spid="5491" grpId="0"/>
      <p:bldP spid="5492" grpId="0"/>
      <p:bldP spid="5493" grpId="0"/>
      <p:bldP spid="5494" grpId="0"/>
      <p:bldP spid="5495" grpId="0"/>
      <p:bldP spid="549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42875" y="357188"/>
            <a:ext cx="4892675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Шпионы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sz="half" idx="1"/>
          </p:nvPr>
        </p:nvSpPr>
        <p:spPr>
          <a:xfrm>
            <a:off x="107950" y="1500188"/>
            <a:ext cx="5106988" cy="4694237"/>
          </a:xfrm>
        </p:spPr>
        <p:txBody>
          <a:bodyPr/>
          <a:lstStyle/>
          <a:p>
            <a:pPr eaLnBrk="1" hangingPunct="1">
              <a:buFont typeface="Wingdings" pitchFamily="2" charset="2"/>
              <a:buChar char="N"/>
            </a:pPr>
            <a:r>
              <a:rPr lang="ru-RU" sz="2400" smtClean="0">
                <a:cs typeface="Times New Roman" pitchFamily="18" charset="0"/>
              </a:rPr>
              <a:t>Spyware  — программное обеспечение, осуществляющее деятельность по сбору информации о конфигурации компьютера, деятельности пользователя и любой другой конфиденциальной информации без согласия самого пользователя.</a:t>
            </a:r>
          </a:p>
        </p:txBody>
      </p:sp>
      <p:pic>
        <p:nvPicPr>
          <p:cNvPr id="5" name="Рисунок 4" descr="spywar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42" y="0"/>
            <a:ext cx="3571876" cy="35718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4892675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Ботнеты</a:t>
            </a:r>
            <a:endParaRPr lang="ru-RU" sz="4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28675" name="Содержимое 2"/>
          <p:cNvSpPr>
            <a:spLocks noGrp="1"/>
          </p:cNvSpPr>
          <p:nvPr>
            <p:ph sz="half" idx="1"/>
          </p:nvPr>
        </p:nvSpPr>
        <p:spPr>
          <a:xfrm>
            <a:off x="179388" y="938213"/>
            <a:ext cx="4249737" cy="5419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"/>
            </a:pPr>
            <a:r>
              <a:rPr lang="ru-RU" sz="2400" smtClean="0">
                <a:cs typeface="Times New Roman" pitchFamily="18" charset="0"/>
              </a:rPr>
              <a:t>Это компьютерная сеть, состоящая из некоторого количества хостов, с запущенными ботами — автономным программным обеспечением.</a:t>
            </a:r>
          </a:p>
          <a:p>
            <a:pPr eaLnBrk="1" hangingPunct="1">
              <a:buFont typeface="Wingdings" pitchFamily="2" charset="2"/>
              <a:buChar char=""/>
            </a:pPr>
            <a:r>
              <a:rPr lang="ru-RU" sz="2400" smtClean="0">
                <a:cs typeface="Times New Roman" pitchFamily="18" charset="0"/>
              </a:rPr>
              <a:t>Обычно используются для нелегальной или неодобряемой деятельности — рассылки спама, перебора паролей на удалённой системе, атак на отказ в обслуживании.</a:t>
            </a:r>
          </a:p>
        </p:txBody>
      </p:sp>
      <p:pic>
        <p:nvPicPr>
          <p:cNvPr id="31748" name="Рисунок 4" descr="ботнеты.png"/>
          <p:cNvPicPr>
            <a:picLocks noChangeAspect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4429124" y="1067971"/>
            <a:ext cx="4545015" cy="54995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500063"/>
            <a:ext cx="6692900" cy="2370137"/>
          </a:xfrm>
        </p:spPr>
        <p:txBody>
          <a:bodyPr/>
          <a:lstStyle/>
          <a:p>
            <a:pPr eaLnBrk="1" hangingPunct="1">
              <a:buSzPct val="100000"/>
              <a:defRPr/>
            </a:pPr>
            <a:r>
              <a:rPr lang="ru-RU" sz="6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  <a:t>ПРАВОВОЙ ЛИКБЕЗ</a:t>
            </a:r>
            <a:endParaRPr lang="ru-RU" sz="6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sym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/>
          <a:stretch/>
        </p:blipFill>
        <p:spPr>
          <a:xfrm>
            <a:off x="179512" y="2852936"/>
            <a:ext cx="6351186" cy="3823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3214688"/>
            <a:ext cx="6572250" cy="2428875"/>
          </a:xfrm>
        </p:spPr>
        <p:txBody>
          <a:bodyPr/>
          <a:lstStyle/>
          <a:p>
            <a:pPr algn="ctr" eaLnBrk="1" hangingPunct="1">
              <a:buSzPct val="100000"/>
              <a:defRPr/>
            </a:pPr>
            <a:r>
              <a:rPr lang="ru-RU" sz="3200" dirty="0" smtClean="0">
                <a:latin typeface="Times New Roman" pitchFamily="18" charset="0"/>
                <a:ea typeface="+mn-ea"/>
                <a:cs typeface="Times New Roman" pitchFamily="18" charset="0"/>
              </a:rPr>
              <a:t>Создание и распространение вредоносных программ (в том числе вирусов) преследуется в России согласно Уголовному кодексу РФ (глава 28, статья 273)</a:t>
            </a:r>
            <a:endParaRPr lang="ru-RU" sz="3200" dirty="0" smtClean="0">
              <a:latin typeface="Times New Roman" pitchFamily="18" charset="0"/>
              <a:ea typeface="+mn-ea"/>
              <a:cs typeface="Times New Roman" pitchFamily="18" charset="0"/>
              <a:sym typeface="Arial" charset="0"/>
            </a:endParaRPr>
          </a:p>
        </p:txBody>
      </p:sp>
      <p:pic>
        <p:nvPicPr>
          <p:cNvPr id="4" name="Рисунок 3" descr="1339137439_40038-1.jpg"/>
          <p:cNvPicPr>
            <a:picLocks noChangeAspect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>
          <a:xfrm>
            <a:off x="928662" y="142852"/>
            <a:ext cx="3071834" cy="30378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2714625"/>
            <a:ext cx="6715125" cy="3429000"/>
          </a:xfrm>
        </p:spPr>
        <p:txBody>
          <a:bodyPr/>
          <a:lstStyle/>
          <a:p>
            <a:pPr>
              <a:defRPr/>
            </a:pPr>
            <a:r>
              <a:rPr lang="ru-RU" sz="2400" dirty="0" smtClean="0">
                <a:latin typeface="Times New Roman" pitchFamily="18" charset="0"/>
                <a:ea typeface="+mn-ea"/>
                <a:cs typeface="Times New Roman" pitchFamily="18" charset="0"/>
              </a:rPr>
              <a:t>Существует Доктрина информационной безопасности РФ, согласно которой в России должен проводиться правовой ликбез в школах и вузах при обучении информатике и компьютерной грамотности по вопросам защиты информации в ЭВМ, борьбы с компьютерными вирусами, детскими </a:t>
            </a:r>
            <a:r>
              <a:rPr lang="ru-RU" sz="2400" dirty="0" err="1" smtClean="0">
                <a:latin typeface="Times New Roman" pitchFamily="18" charset="0"/>
                <a:ea typeface="+mn-ea"/>
                <a:cs typeface="Times New Roman" pitchFamily="18" charset="0"/>
              </a:rPr>
              <a:t>порносайтами</a:t>
            </a:r>
            <a:r>
              <a:rPr lang="ru-RU" sz="2400" dirty="0" smtClean="0">
                <a:latin typeface="Times New Roman" pitchFamily="18" charset="0"/>
                <a:ea typeface="+mn-ea"/>
                <a:cs typeface="Times New Roman" pitchFamily="18" charset="0"/>
              </a:rPr>
              <a:t> и обеспечению информационной безопасности в сетях ЭВМ.</a:t>
            </a:r>
          </a:p>
        </p:txBody>
      </p:sp>
      <p:pic>
        <p:nvPicPr>
          <p:cNvPr id="5" name="Рисунок 4" descr="information_security.jpg"/>
          <p:cNvPicPr>
            <a:picLocks noChangeAspect="1"/>
          </p:cNvPicPr>
          <p:nvPr/>
        </p:nvPicPr>
        <p:blipFill>
          <a:blip r:embed="rId2" cstate="email">
            <a:extLst/>
          </a:blip>
          <a:stretch>
            <a:fillRect/>
          </a:stretch>
        </p:blipFill>
        <p:spPr>
          <a:xfrm>
            <a:off x="714348" y="142852"/>
            <a:ext cx="3714776" cy="24765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42938"/>
            <a:ext cx="5572125" cy="838200"/>
          </a:xfrm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Физкультминутка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5" y="1857375"/>
            <a:ext cx="6715125" cy="3857625"/>
          </a:xfrm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Мы все вместе улыбнемся,</a:t>
            </a:r>
          </a:p>
          <a:p>
            <a:pPr algn="ctr"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Подмигнем слегка друг другу,</a:t>
            </a:r>
          </a:p>
          <a:p>
            <a:pPr algn="ctr"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Вправо, влево повернемся</a:t>
            </a:r>
          </a:p>
          <a:p>
            <a:pPr algn="ctr"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И кивнем затем по кругу.</a:t>
            </a:r>
          </a:p>
          <a:p>
            <a:pPr algn="ctr"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Все идеи победили,</a:t>
            </a:r>
          </a:p>
          <a:p>
            <a:pPr algn="ctr"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Вверх взметнулись наши руки.</a:t>
            </a:r>
          </a:p>
          <a:p>
            <a:pPr algn="ctr"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Груз забот с себя стряхнули</a:t>
            </a:r>
          </a:p>
          <a:p>
            <a:pPr algn="ctr"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И продолжим путь науки.</a:t>
            </a:r>
          </a:p>
        </p:txBody>
      </p:sp>
    </p:spTree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625" y="0"/>
            <a:ext cx="8358188" cy="2857500"/>
          </a:xfrm>
        </p:spPr>
        <p:txBody>
          <a:bodyPr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борьба с сетевыми угрозами</a:t>
            </a:r>
            <a:endParaRPr lang="ru-RU" sz="5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Рисунок 4" descr="42240c70de234efd199d05eaa7c5f19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625322"/>
            <a:ext cx="5429288" cy="4071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714875" cy="1500188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Установите комплексную систему защиты!</a:t>
            </a: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142875" y="1857375"/>
            <a:ext cx="5929313" cy="4714875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Установка обычного антивируса – вчерашний день. Сегодня актуальны так называемые «комплексные системы защиты», включающие в себя антивирус, файрволл, антиспам – фильтр и еще пару – тройку модулей для полной защиты вашего компьютера.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Новые вирусы появляются ежедневно, поэтому не забывайте регулярно обновлять базы сигнатур, лучше всего настроить программу на автоматическое обновление.</a:t>
            </a:r>
          </a:p>
          <a:p>
            <a:endParaRPr lang="ru-RU" smtClean="0"/>
          </a:p>
        </p:txBody>
      </p:sp>
      <p:pic>
        <p:nvPicPr>
          <p:cNvPr id="34820" name="Picture 2" descr="C:\Users\The CraZy\Desktop\Закрытие недели профессии\antivirusnye_programm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0" y="0"/>
            <a:ext cx="2674938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786313" cy="1857375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Будьте осторожны</a:t>
            </a:r>
            <a:b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</a:b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с электронной почтой!</a:t>
            </a:r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>
          <a:xfrm>
            <a:off x="142875" y="2214563"/>
            <a:ext cx="6715125" cy="3881437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Не стоит передавать какую-либо важную информацию через электронную почту.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Установите запрет открытия вложений электронной почты, поскольку многие вирусы содержатся во вложениях и начинают распространяться сразу после открытия вложения.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Программы Microsoft Outlookи Windows Mail помогают блокировать потенциально опасные вложения.</a:t>
            </a:r>
          </a:p>
          <a:p>
            <a:endParaRPr lang="ru-RU" sz="1800" smtClean="0"/>
          </a:p>
        </p:txBody>
      </p:sp>
    </p:spTree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929188" cy="2071688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Пользуйтесь браузерами </a:t>
            </a:r>
            <a:r>
              <a:rPr lang="ru-RU" sz="36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Mozilla</a:t>
            </a: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sz="36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Firefox</a:t>
            </a: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, </a:t>
            </a:r>
            <a:r>
              <a:rPr lang="ru-RU" sz="36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Google</a:t>
            </a: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sz="36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Chrome</a:t>
            </a: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и </a:t>
            </a:r>
            <a:r>
              <a:rPr lang="ru-RU" sz="36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Apple</a:t>
            </a: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sz="36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Safari</a:t>
            </a: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!</a:t>
            </a:r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>
          <a:xfrm>
            <a:off x="0" y="2357438"/>
            <a:ext cx="6858000" cy="4310062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Большинство червей и вредоносных скриптов ориентированы под Internet Explorer и Opera.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I</a:t>
            </a:r>
            <a:r>
              <a:rPr lang="en-US" smtClean="0">
                <a:cs typeface="Times New Roman" pitchFamily="18" charset="0"/>
              </a:rPr>
              <a:t>E</a:t>
            </a:r>
            <a:r>
              <a:rPr lang="ru-RU" smtClean="0">
                <a:cs typeface="Times New Roman" pitchFamily="18" charset="0"/>
              </a:rPr>
              <a:t> до сих пор удерживает первую строчку в рейтинге популярности, но лишь потому, что он встроен в Windows.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Opera очень популярна в России из-за ее призрачного удобства и реально большого числа настроек.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Уровень безопасности сильно хромает как у одного, так и у второго браузера, поэтому лучше им и не пользоваться вовсе.</a:t>
            </a:r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endParaRPr lang="ru-RU" sz="1800" smtClean="0"/>
          </a:p>
        </p:txBody>
      </p:sp>
      <p:pic>
        <p:nvPicPr>
          <p:cNvPr id="5" name="Рисунок 4" descr="1356613471_9362379dd74d140eef6bba719dde4d8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500826" y="0"/>
            <a:ext cx="2524128" cy="25796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428625"/>
            <a:ext cx="4703762" cy="936625"/>
          </a:xfrm>
        </p:spPr>
        <p:txBody>
          <a:bodyPr/>
          <a:lstStyle/>
          <a:p>
            <a:pPr algn="ctr" eaLnBrk="1" hangingPunct="1">
              <a:buSzPct val="100000"/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Интернет</a:t>
            </a:r>
          </a:p>
        </p:txBody>
      </p:sp>
      <p:sp>
        <p:nvSpPr>
          <p:cNvPr id="6147" name="Rectangle 2"/>
          <p:cNvSpPr txBox="1">
            <a:spLocks noChangeArrowheads="1"/>
          </p:cNvSpPr>
          <p:nvPr/>
        </p:nvSpPr>
        <p:spPr bwMode="auto">
          <a:xfrm>
            <a:off x="242888" y="1773238"/>
            <a:ext cx="554355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Интернет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– это объединенные между собой компьютерные сети, глобальная мировая система передачи информации с помощью информационно-вычислительных ресурсов.</a:t>
            </a:r>
          </a:p>
        </p:txBody>
      </p:sp>
      <p:pic>
        <p:nvPicPr>
          <p:cNvPr id="5" name="Рисунок 4" descr="286359.pn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5786446" y="142852"/>
            <a:ext cx="3190875" cy="2019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714875" cy="1500188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Обновляйте операционную систему </a:t>
            </a: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Windows</a:t>
            </a: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!</a:t>
            </a:r>
          </a:p>
        </p:txBody>
      </p:sp>
      <p:sp>
        <p:nvSpPr>
          <p:cNvPr id="37891" name="Содержимое 2"/>
          <p:cNvSpPr>
            <a:spLocks noGrp="1"/>
          </p:cNvSpPr>
          <p:nvPr>
            <p:ph idx="1"/>
          </p:nvPr>
        </p:nvSpPr>
        <p:spPr>
          <a:xfrm>
            <a:off x="142875" y="2357438"/>
            <a:ext cx="6072188" cy="3738562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Постоянно обновляйте операционную систему Windows.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Корпорация Microsoft периодически выпускает специальные обновления безопасности, которые могут помочь защитить компьютер.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Эти обновления могут предотвратить вирусные и другие атаки на компьютер, закрывая потенциально опасные точки входа.</a:t>
            </a:r>
          </a:p>
          <a:p>
            <a:endParaRPr lang="ru-RU" sz="1800" smtClean="0"/>
          </a:p>
        </p:txBody>
      </p:sp>
      <p:pic>
        <p:nvPicPr>
          <p:cNvPr id="5" name="Рисунок 4" descr="1351676398_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72198" y="142852"/>
            <a:ext cx="2857520" cy="285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357688" cy="1071563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Не отправляйте</a:t>
            </a:r>
            <a:b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</a:b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SMS-сообщения!</a:t>
            </a:r>
          </a:p>
        </p:txBody>
      </p:sp>
      <p:sp>
        <p:nvSpPr>
          <p:cNvPr id="38915" name="Содержимое 2"/>
          <p:cNvSpPr>
            <a:spLocks noGrp="1"/>
          </p:cNvSpPr>
          <p:nvPr>
            <p:ph idx="1"/>
          </p:nvPr>
        </p:nvSpPr>
        <p:spPr>
          <a:xfrm>
            <a:off x="0" y="1285875"/>
            <a:ext cx="6858000" cy="5572125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Сейчас очень популярны сайты, предлагающие доступ к чужим SMS и распечаткам звонков,  также очень часто при скачивании файлов вам предлагают ввести свой номер, или внезапно появляется блокирующее окно, которое якобы можно убрать с помощью отправки </a:t>
            </a:r>
            <a:r>
              <a:rPr lang="en-US" smtClean="0">
                <a:cs typeface="Times New Roman" pitchFamily="18" charset="0"/>
              </a:rPr>
              <a:t>SMS</a:t>
            </a:r>
            <a:r>
              <a:rPr lang="ru-RU" smtClean="0"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При отправке </a:t>
            </a:r>
            <a:r>
              <a:rPr lang="en-US" smtClean="0">
                <a:cs typeface="Times New Roman" pitchFamily="18" charset="0"/>
              </a:rPr>
              <a:t>SMS</a:t>
            </a:r>
            <a:r>
              <a:rPr lang="ru-RU" smtClean="0">
                <a:cs typeface="Times New Roman" pitchFamily="18" charset="0"/>
              </a:rPr>
              <a:t>, в лучшем случае, можно лишиться 300-600 рублей на счету телефона – если нужно будет отправить сообщение на короткий номер для оплаты, в худшем – на компьютере появится ужасный вирус.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Поэтому никогда не отправляйте SMS-сообщения и не вводите свой номер телефона на сомнительных сайтах при регистрации.</a:t>
            </a:r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endParaRPr lang="ru-RU" sz="1800" smtClean="0"/>
          </a:p>
        </p:txBody>
      </p:sp>
      <p:pic>
        <p:nvPicPr>
          <p:cNvPr id="4" name="Рисунок 3" descr="virus-sms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124044" y="1"/>
            <a:ext cx="3019955" cy="14287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929188" cy="2143125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Пользуйтесь лицензионным программным обеспечением!</a:t>
            </a:r>
          </a:p>
        </p:txBody>
      </p:sp>
      <p:sp>
        <p:nvSpPr>
          <p:cNvPr id="39939" name="Содержимое 2"/>
          <p:cNvSpPr>
            <a:spLocks noGrp="1"/>
          </p:cNvSpPr>
          <p:nvPr>
            <p:ph idx="1"/>
          </p:nvPr>
        </p:nvSpPr>
        <p:spPr>
          <a:xfrm>
            <a:off x="0" y="2428875"/>
            <a:ext cx="6715125" cy="3810000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Если вы скачиваете пиратские версии программ или свеженький взломщик программы, запускаете его и сознательно игнорируете предупреждение антивируса, будьте готовы к тому, что можете поселить вирус на свой компьютер.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Причем, чем программа популярнее, тем выше такая вероятность.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Лицензионные программы избавят Вас от подобной угрозы!</a:t>
            </a:r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endParaRPr lang="ru-RU" sz="1800" smtClean="0"/>
          </a:p>
        </p:txBody>
      </p:sp>
      <p:pic>
        <p:nvPicPr>
          <p:cNvPr id="5" name="Рисунок 4" descr="17302830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143636" y="0"/>
            <a:ext cx="2857520" cy="317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714875" cy="1285875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Используйте брандмауэр!</a:t>
            </a:r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6786563" cy="3738563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Используйте брандмауэр Windows или другой брандмауэр, оповещающий о наличии подозрительной активности при попытке вируса или червя подключиться к компьютеру.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Он также позволяет запретить вирусам, червям и хакерам загружать потенциально опасные программы на компьютер.</a:t>
            </a:r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endParaRPr lang="ru-RU" sz="1800" smtClean="0"/>
          </a:p>
        </p:txBody>
      </p:sp>
      <p:pic>
        <p:nvPicPr>
          <p:cNvPr id="40964" name="Рисунок 4" descr="1321736428_clip_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71563" y="4503738"/>
            <a:ext cx="4214812" cy="235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714875" cy="1214438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Используйте сложные пароли!</a:t>
            </a:r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>
          <a:xfrm>
            <a:off x="142875" y="1500188"/>
            <a:ext cx="6715125" cy="5357812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Как утверждает статистика, 80% всех паролей — это простые слова: имена, марки телефона или машины, имя кошки или собаки, а также пароли вроде 123. Такие пароли сильно облегчают работу взломщикам.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В идеале пароли должны состоять минимум из семи, а лучше двенадцати символов. Время на подбор пароля из пяти символов — 2-4 часа, но чтобы взломать семисимвольный пароль, потребуется 2-4 года.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Лучше использовать пароли, комбинирующие буквы разных регистров, цифры и разные значки.</a:t>
            </a:r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endParaRPr lang="ru-RU" sz="1800" smtClean="0"/>
          </a:p>
        </p:txBody>
      </p:sp>
    </p:spTree>
  </p:cSld>
  <p:clrMapOvr>
    <a:masterClrMapping/>
  </p:clrMapOvr>
  <p:transition spd="med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714875" cy="1500188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Делайте резервные копии!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>
          <a:xfrm>
            <a:off x="142875" y="1785938"/>
            <a:ext cx="5857875" cy="4310062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При малейшей угрозе ценная информация с вашего компьютера может быть удалена, а что ещё хуже – похищена.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Возьмите за правило обязательное создание резервных копий важных данных на внешнем устройстве –флеш-карте, оптическом диске, переносном жестком диске.</a:t>
            </a:r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endParaRPr lang="ru-RU" sz="1800" smtClean="0"/>
          </a:p>
        </p:txBody>
      </p:sp>
      <p:pic>
        <p:nvPicPr>
          <p:cNvPr id="4" name="Рисунок 3" descr="1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905496" y="142852"/>
            <a:ext cx="3143271" cy="2357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786313" cy="2143125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Функция «Родительский контроль»</a:t>
            </a:r>
            <a:b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</a:b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обезопасит вас!</a:t>
            </a:r>
          </a:p>
        </p:txBody>
      </p:sp>
      <p:sp>
        <p:nvSpPr>
          <p:cNvPr id="44035" name="Содержимое 2"/>
          <p:cNvSpPr>
            <a:spLocks noGrp="1"/>
          </p:cNvSpPr>
          <p:nvPr>
            <p:ph idx="1"/>
          </p:nvPr>
        </p:nvSpPr>
        <p:spPr>
          <a:xfrm>
            <a:off x="142875" y="2500313"/>
            <a:ext cx="6715125" cy="3595687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Для детской психики Интернет – это постоянная угроза получения психологической травмы и риск оказаться жертвой преступников.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Не стремитесь утаивать от родителей круг тем, которые вы обсуждает в сети, и новых Интернет-знакомых, это поможет вам реально оценивать информацию, которую вы видите в сети и не стать жертвой обмана.</a:t>
            </a:r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endParaRPr lang="ru-RU" sz="1800" smtClean="0"/>
          </a:p>
        </p:txBody>
      </p:sp>
      <p:pic>
        <p:nvPicPr>
          <p:cNvPr id="7" name="Рисунок 6" descr="kontrol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186013" y="0"/>
            <a:ext cx="2957987" cy="2976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2875" y="0"/>
            <a:ext cx="6215063" cy="1785938"/>
          </a:xfr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Спасибо за внимание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Picture 2" descr="C:\Users\The CraZy\Desktop\Фотофильмы\542495.jpg"/>
          <p:cNvPicPr>
            <a:picLocks noChangeAspect="1" noChangeArrowheads="1"/>
          </p:cNvPicPr>
          <p:nvPr/>
        </p:nvPicPr>
        <p:blipFill rotWithShape="1">
          <a:blip r:embed="rId2" cstate="email">
            <a:extLst/>
          </a:blip>
          <a:srcRect/>
          <a:stretch/>
        </p:blipFill>
        <p:spPr bwMode="auto">
          <a:xfrm>
            <a:off x="6357950" y="142852"/>
            <a:ext cx="2613828" cy="2017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42875" y="2071688"/>
            <a:ext cx="7143750" cy="459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20000"/>
              </a:spcBef>
              <a:defRPr/>
            </a:pPr>
            <a:r>
              <a:rPr lang="ru-RU" sz="24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.</a:t>
            </a:r>
            <a:endParaRPr lang="ru-RU" sz="24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107950" y="1412875"/>
            <a:ext cx="44640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Помимо социальных сетей, среди несовершеннолетних     популярны следующие виды </a:t>
            </a:r>
          </a:p>
          <a:p>
            <a:pPr algn="l"/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и формы </a:t>
            </a:r>
            <a:r>
              <a:rPr lang="ru-RU" sz="2400" b="1" dirty="0" err="1">
                <a:solidFill>
                  <a:srgbClr val="000066"/>
                </a:solidFill>
                <a:latin typeface="Times New Roman" pitchFamily="18" charset="0"/>
              </a:rPr>
              <a:t>онлайн-развлечений</a:t>
            </a:r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: </a:t>
            </a:r>
          </a:p>
          <a:p>
            <a:pPr algn="l"/>
            <a:endParaRPr lang="ru-RU" sz="2400" b="1" dirty="0">
              <a:latin typeface="Times New Roman" pitchFamily="18" charset="0"/>
            </a:endParaRPr>
          </a:p>
          <a:p>
            <a:pPr algn="l">
              <a:buFontTx/>
              <a:buChar char="•"/>
            </a:pPr>
            <a:r>
              <a:rPr lang="ru-RU" sz="2400" b="1" dirty="0">
                <a:latin typeface="Times New Roman" pitchFamily="18" charset="0"/>
              </a:rPr>
              <a:t>просмотр и скачивание фильмов,  клипов, </a:t>
            </a:r>
            <a:r>
              <a:rPr lang="ru-RU" sz="2400" b="1" dirty="0" err="1">
                <a:latin typeface="Times New Roman" pitchFamily="18" charset="0"/>
              </a:rPr>
              <a:t>аудиофайлов</a:t>
            </a:r>
            <a:r>
              <a:rPr lang="ru-RU" sz="2400" b="1" dirty="0">
                <a:latin typeface="Times New Roman" pitchFamily="18" charset="0"/>
              </a:rPr>
              <a:t>, программ; </a:t>
            </a:r>
          </a:p>
          <a:p>
            <a:pPr algn="l">
              <a:buFontTx/>
              <a:buChar char="•"/>
            </a:pPr>
            <a:endParaRPr lang="ru-RU" sz="2400" b="1" dirty="0">
              <a:latin typeface="Times New Roman" pitchFamily="18" charset="0"/>
            </a:endParaRPr>
          </a:p>
          <a:p>
            <a:pPr algn="l">
              <a:buFontTx/>
              <a:buChar char="•"/>
            </a:pPr>
            <a:r>
              <a:rPr lang="ru-RU" sz="2400" b="1" dirty="0">
                <a:latin typeface="Times New Roman" pitchFamily="18" charset="0"/>
              </a:rPr>
              <a:t>обмен файлами; </a:t>
            </a:r>
          </a:p>
          <a:p>
            <a:pPr algn="l">
              <a:buFontTx/>
              <a:buChar char="•"/>
            </a:pP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887413" y="0"/>
            <a:ext cx="7388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СПРАВОЧНАЯ  ИНФОРМАЦИЯ</a:t>
            </a:r>
          </a:p>
        </p:txBody>
      </p:sp>
      <p:pic>
        <p:nvPicPr>
          <p:cNvPr id="13316" name="Picture 6" descr="13112737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1200" y="1268413"/>
            <a:ext cx="46228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73238"/>
            <a:ext cx="38163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900113" y="188913"/>
            <a:ext cx="7388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СПРАВОЧНАЯ  ИНФОРМАЦИЯ</a:t>
            </a: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4246563" y="1052513"/>
            <a:ext cx="4897437" cy="53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ru-RU" sz="2400" b="1">
                <a:latin typeface="Times New Roman" pitchFamily="18" charset="0"/>
              </a:rPr>
              <a:t>использование электронной почты, сервисов мгновенного обмена сообщениями, чатов;</a:t>
            </a:r>
          </a:p>
          <a:p>
            <a:pPr algn="l"/>
            <a:endParaRPr lang="ru-RU" sz="2400" b="1">
              <a:latin typeface="Times New Roman" pitchFamily="18" charset="0"/>
            </a:endParaRPr>
          </a:p>
          <a:p>
            <a:pPr algn="l">
              <a:buFontTx/>
              <a:buChar char="•"/>
            </a:pPr>
            <a:r>
              <a:rPr lang="ru-RU" sz="2400" b="1">
                <a:latin typeface="Times New Roman" pitchFamily="18" charset="0"/>
              </a:rPr>
              <a:t>ведение блогов и пр.</a:t>
            </a:r>
          </a:p>
          <a:p>
            <a:pPr algn="l"/>
            <a:endParaRPr lang="ru-RU" sz="2400" b="1">
              <a:latin typeface="Times New Roman" pitchFamily="18" charset="0"/>
            </a:endParaRPr>
          </a:p>
          <a:p>
            <a:pPr algn="l">
              <a:buFontTx/>
              <a:buChar char="•"/>
            </a:pPr>
            <a:r>
              <a:rPr lang="ru-RU" sz="2400" b="1">
                <a:latin typeface="Times New Roman" pitchFamily="18" charset="0"/>
              </a:rPr>
              <a:t>4% детей сталкиваются в Интернете с порнографической продукцией</a:t>
            </a:r>
          </a:p>
          <a:p>
            <a:pPr algn="l">
              <a:buFontTx/>
              <a:buChar char="•"/>
            </a:pPr>
            <a:endParaRPr lang="ru-RU" sz="2400" b="1">
              <a:latin typeface="Times New Roman" pitchFamily="18" charset="0"/>
            </a:endParaRPr>
          </a:p>
          <a:p>
            <a:pPr algn="l">
              <a:buFontTx/>
              <a:buChar char="•"/>
            </a:pPr>
            <a:r>
              <a:rPr lang="ru-RU" sz="2400" b="1">
                <a:latin typeface="Times New Roman" pitchFamily="18" charset="0"/>
              </a:rPr>
              <a:t>40% получают непосредственные предложения о встречах "в реале". </a:t>
            </a:r>
          </a:p>
          <a:p>
            <a:pPr eaLnBrk="0" hangingPunct="0">
              <a:spcBef>
                <a:spcPct val="50000"/>
              </a:spcBef>
            </a:pPr>
            <a:endParaRPr lang="ru-RU" sz="2400" b="1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Горизонтальный свиток 3"/>
          <p:cNvSpPr>
            <a:spLocks noChangeArrowheads="1"/>
          </p:cNvSpPr>
          <p:nvPr/>
        </p:nvSpPr>
        <p:spPr bwMode="auto">
          <a:xfrm>
            <a:off x="500063" y="642938"/>
            <a:ext cx="8143875" cy="3643312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928688" y="1500188"/>
            <a:ext cx="7643812" cy="19288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0000"/>
                </a:solidFill>
              </a:rPr>
              <a:t>Семь золотых правил безопасного поведения в Интернет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3"/>
          <p:cNvSpPr>
            <a:spLocks noChangeArrowheads="1"/>
          </p:cNvSpPr>
          <p:nvPr/>
        </p:nvSpPr>
        <p:spPr bwMode="auto">
          <a:xfrm>
            <a:off x="785813" y="4714875"/>
            <a:ext cx="7715250" cy="1428750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4400" b="1">
                <a:solidFill>
                  <a:srgbClr val="FF0000"/>
                </a:solidFill>
              </a:rPr>
              <a:t>Времени счет потеряешь</a:t>
            </a:r>
          </a:p>
        </p:txBody>
      </p:sp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1714500" y="2786063"/>
            <a:ext cx="6143625" cy="1428750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b="1">
                <a:solidFill>
                  <a:srgbClr val="FF0000"/>
                </a:solidFill>
              </a:rPr>
              <a:t>От родных-близких отвернешься</a:t>
            </a:r>
          </a:p>
        </p:txBody>
      </p:sp>
      <p:sp>
        <p:nvSpPr>
          <p:cNvPr id="19460" name="Прямоугольник 5"/>
          <p:cNvSpPr>
            <a:spLocks noChangeArrowheads="1"/>
          </p:cNvSpPr>
          <p:nvPr/>
        </p:nvSpPr>
        <p:spPr bwMode="auto">
          <a:xfrm>
            <a:off x="2786063" y="1000125"/>
            <a:ext cx="4214812" cy="1428750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2800" b="1">
              <a:solidFill>
                <a:srgbClr val="FF0000"/>
              </a:solidFill>
            </a:endParaRPr>
          </a:p>
          <a:p>
            <a:r>
              <a:rPr lang="ru-RU" sz="2800" b="1">
                <a:solidFill>
                  <a:srgbClr val="FF0000"/>
                </a:solidFill>
              </a:rPr>
              <a:t>Имя своё забудешь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F_ComputerEra">
  <a:themeElements>
    <a:clrScheme name="financial_statu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ncial_statu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9011110-81F8-433B-9999-487A842C8C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AF_ComputerEra</Template>
  <TotalTime>0</TotalTime>
  <Words>1644</Words>
  <Application>Microsoft Office PowerPoint</Application>
  <PresentationFormat>Экран (4:3)</PresentationFormat>
  <Paragraphs>215</Paragraphs>
  <Slides>57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65" baseType="lpstr">
      <vt:lpstr>Arial</vt:lpstr>
      <vt:lpstr>Arial Black</vt:lpstr>
      <vt:lpstr>Times New Roman</vt:lpstr>
      <vt:lpstr>Garamond</vt:lpstr>
      <vt:lpstr>a_LCDNova</vt:lpstr>
      <vt:lpstr>Wingdings</vt:lpstr>
      <vt:lpstr>Eras Bold ITC</vt:lpstr>
      <vt:lpstr>AF_ComputerEra</vt:lpstr>
      <vt:lpstr>ЕДИНЫЙ УРОК БЕЗОПАСНОСТИ В СЕТИ ИНТЕРНЕТ  в ГКОУ РД «Орджоникидзевская ООШ Тляратинского района»</vt:lpstr>
      <vt:lpstr>Слайд 2</vt:lpstr>
      <vt:lpstr>Проблемы информационной безопасности </vt:lpstr>
      <vt:lpstr>Слайд 4</vt:lpstr>
      <vt:lpstr>Интернет</vt:lpstr>
      <vt:lpstr>Слайд 6</vt:lpstr>
      <vt:lpstr>Слайд 7</vt:lpstr>
      <vt:lpstr>Семь золотых правил безопасного поведения в Интернет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Самые опасные угрозы сети Интернет</vt:lpstr>
      <vt:lpstr>Вирус</vt:lpstr>
      <vt:lpstr>Классификация</vt:lpstr>
      <vt:lpstr>ПО ПОРАЖАЕМЫМ ОБЪЕКТАМ</vt:lpstr>
      <vt:lpstr>Файловые вирусы </vt:lpstr>
      <vt:lpstr>Загрузочные вирусы</vt:lpstr>
      <vt:lpstr>Скриптовые вирусы</vt:lpstr>
      <vt:lpstr>Макровирусы</vt:lpstr>
      <vt:lpstr>Вирусы, поражающие исходный код</vt:lpstr>
      <vt:lpstr>ПО ПОРАЖАЕМЫМ ОПЕРАЦИОННЫМ СИСТЕМАМ И ПЛАТФОРМАМ</vt:lpstr>
      <vt:lpstr>Слайд 30</vt:lpstr>
      <vt:lpstr>ПО ТЕХНОЛОГИЯМ, ИСПОЛЬЗУЕМЫМ ВИРУСОМ</vt:lpstr>
      <vt:lpstr>Полиморфные вирусы</vt:lpstr>
      <vt:lpstr>Стелс-вирусы</vt:lpstr>
      <vt:lpstr>Руткит</vt:lpstr>
      <vt:lpstr>ПО ЯЗЫКУ, НА КОТОРОМ НАПИСАН ВИРУС </vt:lpstr>
      <vt:lpstr>Слайд 36</vt:lpstr>
      <vt:lpstr>ПО ДОПОЛНИТЕЛЬНОЙ ВРЕДОНОСНОЙ ФУНКЦИОНАЛЬНОСТИ</vt:lpstr>
      <vt:lpstr>Бэкдоры</vt:lpstr>
      <vt:lpstr>Кейлоггеры</vt:lpstr>
      <vt:lpstr>Шпионы</vt:lpstr>
      <vt:lpstr>Ботнеты</vt:lpstr>
      <vt:lpstr>ПРАВОВОЙ ЛИКБЕЗ</vt:lpstr>
      <vt:lpstr>Создание и распространение вредоносных программ (в том числе вирусов) преследуется в России согласно Уголовному кодексу РФ (глава 28, статья 273)</vt:lpstr>
      <vt:lpstr>Существует Доктрина информационной безопасности РФ, согласно которой в России должен проводиться правовой ликбез в школах и вузах при обучении информатике и компьютерной грамотности по вопросам защиты информации в ЭВМ, борьбы с компьютерными вирусами, детскими порносайтами и обеспечению информационной безопасности в сетях ЭВМ.</vt:lpstr>
      <vt:lpstr>Физкультминутка</vt:lpstr>
      <vt:lpstr>борьба с сетевыми угрозами</vt:lpstr>
      <vt:lpstr>Установите комплексную систему защиты!</vt:lpstr>
      <vt:lpstr>Будьте осторожны с электронной почтой!</vt:lpstr>
      <vt:lpstr>Пользуйтесь браузерами Mozilla Firefox, Google Chrome и Apple Safari!</vt:lpstr>
      <vt:lpstr>Обновляйте операционную систему Windows!</vt:lpstr>
      <vt:lpstr>Не отправляйте SMS-сообщения!</vt:lpstr>
      <vt:lpstr>Пользуйтесь лицензионным программным обеспечением!</vt:lpstr>
      <vt:lpstr>Используйте брандмауэр!</vt:lpstr>
      <vt:lpstr>Используйте сложные пароли!</vt:lpstr>
      <vt:lpstr>Делайте резервные копии!</vt:lpstr>
      <vt:lpstr>Функция «Родительский контроль» обезопасит вас!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2012-11-29T16:08:44Z</dcterms:created>
  <dcterms:modified xsi:type="dcterms:W3CDTF">2019-12-14T08:52:10Z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TC103367859990</vt:lpwstr>
  </property>
</Properties>
</file>