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331" r:id="rId4"/>
    <p:sldId id="332" r:id="rId5"/>
    <p:sldId id="334" r:id="rId6"/>
    <p:sldId id="257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285" r:id="rId44"/>
    <p:sldId id="287" r:id="rId45"/>
    <p:sldId id="316" r:id="rId46"/>
    <p:sldId id="317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</p:sldIdLst>
  <p:sldSz cx="9144000" cy="6858000" type="screen4x3"/>
  <p:notesSz cx="6858000" cy="9144000"/>
  <p:embeddedFontLst>
    <p:embeddedFont>
      <p:font typeface="Arial Black" pitchFamily="34" charset="0"/>
      <p:bold r:id="rId60"/>
    </p:embeddedFont>
    <p:embeddedFont>
      <p:font typeface="Garamond" pitchFamily="18" charset="0"/>
      <p:regular r:id="rId61"/>
      <p:bold r:id="rId62"/>
      <p:italic r:id="rId63"/>
    </p:embeddedFont>
    <p:embeddedFont>
      <p:font typeface="Eras Bold ITC" pitchFamily="34" charset="0"/>
      <p:regular r:id="rId6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06" autoAdjust="0"/>
    <p:restoredTop sz="94660"/>
  </p:normalViewPr>
  <p:slideViewPr>
    <p:cSldViewPr>
      <p:cViewPr>
        <p:scale>
          <a:sx n="73" d="100"/>
          <a:sy n="73" d="100"/>
        </p:scale>
        <p:origin x="-150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4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00151"/>
        <a:ext cx="653851" cy="457696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604576"/>
        <a:ext cx="425003" cy="5638303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667818"/>
        <a:ext cx="653851" cy="457696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2036909"/>
        <a:ext cx="425003" cy="5638303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235485"/>
        <a:ext cx="653851" cy="457696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1469242"/>
        <a:ext cx="425003" cy="5638303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1803151"/>
        <a:ext cx="653851" cy="457696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901575"/>
        <a:ext cx="425003" cy="5638303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370818"/>
        <a:ext cx="653851" cy="457696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-333909"/>
        <a:ext cx="425003" cy="5638303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2938485"/>
        <a:ext cx="653851" cy="457696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233757"/>
        <a:ext cx="425003" cy="5638303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98077" y="3506152"/>
        <a:ext cx="653851" cy="457696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3064346" y="801424"/>
        <a:ext cx="425003" cy="5638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32656"/>
            <a:ext cx="8136904" cy="5976664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ЕДИНЫЙ УРОК БЕЗОПАСНОСТИ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 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ГКОУ РД «Орджоникидзевская ООШ Тляратинского района»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>
            <a:spLocks noGrp="1"/>
          </p:cNvSpPr>
          <p:nvPr>
            <p:ph type="ctrTitle"/>
          </p:nvPr>
        </p:nvSpPr>
        <p:spPr>
          <a:xfrm>
            <a:off x="3367088" y="533400"/>
            <a:ext cx="5105400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0483" name="Горизонтальный свиток 5"/>
          <p:cNvSpPr>
            <a:spLocks noChangeArrowheads="1"/>
          </p:cNvSpPr>
          <p:nvPr/>
        </p:nvSpPr>
        <p:spPr bwMode="auto">
          <a:xfrm>
            <a:off x="428625" y="1071563"/>
            <a:ext cx="8286750" cy="4643437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600" b="1">
                <a:solidFill>
                  <a:srgbClr val="FF0000"/>
                </a:solidFill>
                <a:latin typeface="a_LCDNova" pitchFamily="34" charset="-52"/>
              </a:rPr>
              <a:t>Всегда   помни </a:t>
            </a:r>
          </a:p>
          <a:p>
            <a:r>
              <a:rPr lang="ru-RU" sz="3600" b="1">
                <a:solidFill>
                  <a:srgbClr val="FF0000"/>
                </a:solidFill>
                <a:latin typeface="a_LCDNova" pitchFamily="34" charset="-52"/>
              </a:rPr>
              <a:t> Е-</a:t>
            </a:r>
            <a:r>
              <a:rPr lang="en-US" sz="3600" b="1">
                <a:solidFill>
                  <a:srgbClr val="FF0000"/>
                </a:solidFill>
                <a:latin typeface="a_LCDNova" pitchFamily="34" charset="-52"/>
              </a:rPr>
              <a:t>MAIL</a:t>
            </a:r>
            <a:r>
              <a:rPr lang="ru-RU" sz="3600" b="1">
                <a:solidFill>
                  <a:srgbClr val="FF0000"/>
                </a:solidFill>
                <a:latin typeface="a_LCDNova" pitchFamily="34" charset="-52"/>
              </a:rPr>
              <a:t>, ЛОГИН, ПАРОЛИ </a:t>
            </a:r>
          </a:p>
          <a:p>
            <a:endParaRPr lang="ru-RU" sz="3600" b="1">
              <a:solidFill>
                <a:srgbClr val="FF0000"/>
              </a:solidFill>
              <a:latin typeface="a_LCDNova" pitchFamily="34" charset="-52"/>
            </a:endParaRPr>
          </a:p>
          <a:p>
            <a:r>
              <a:rPr lang="ru-RU" sz="3600" b="1">
                <a:solidFill>
                  <a:srgbClr val="FF0000"/>
                </a:solidFill>
                <a:latin typeface="a_LCDNova" pitchFamily="34" charset="-52"/>
              </a:rPr>
              <a:t>И НЕ РЕГЕСТРИРУЙСЯ ВЕЗДЕ БЕЗ НАДОБНОСТИ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НЕ ПОСЕЩАЙТЕ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ПОДИЗРИТЕЛЬНЫЕ 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САЙТЫ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Участвуйте в полезных обучающих проектах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23555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Заводи себе будильник,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a_LCDNova" pitchFamily="34" charset="-52"/>
              </a:rPr>
              <a:t> садясь за компьютер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24579" name="Содержимое 3"/>
          <p:cNvSpPr>
            <a:spLocks noGrp="1"/>
          </p:cNvSpPr>
          <p:nvPr>
            <p:ph idx="1"/>
          </p:nvPr>
        </p:nvSpPr>
        <p:spPr>
          <a:prstGeom prst="horizontalScroll">
            <a:avLst>
              <a:gd name="adj" fmla="val 12500"/>
            </a:avLst>
          </a:prstGeom>
          <a:solidFill>
            <a:srgbClr val="92D050"/>
          </a:solidFill>
          <a:ln cap="flat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dirty="0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_LCDNova" pitchFamily="34" charset="-52"/>
              </a:rPr>
              <a:t>Изучай полезные социальные сервисы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ru-RU" sz="3600" b="1" dirty="0" smtClean="0">
              <a:solidFill>
                <a:srgbClr val="FF0000"/>
              </a:solidFill>
              <a:latin typeface="a_LCDNova" pitchFamily="34" charset="-52"/>
            </a:endParaRP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a_LCDNova" pitchFamily="34" charset="-52"/>
              </a:rPr>
              <a:t>Обновляй антивирусную программу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23850" y="212725"/>
            <a:ext cx="80549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Использование Интернета является безопасным,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если выполняются</a:t>
            </a:r>
          </a:p>
          <a:p>
            <a:pPr>
              <a:defRPr/>
            </a:pPr>
            <a:r>
              <a: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8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63713" y="1484313"/>
            <a:ext cx="5118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ru-RU" sz="3200" b="1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свой компьютер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250825" y="2349500"/>
            <a:ext cx="68087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sz="2400" b="1">
                <a:latin typeface="Times New Roman" pitchFamily="18" charset="0"/>
              </a:rPr>
              <a:t>Регулярно обновляйте операционную систему.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Используйте антивирусную программу. 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Создавайте резервные копии важных файлов.</a:t>
            </a: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 Будьте осторожны при загрузке содержимого. 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285875" y="4857750"/>
            <a:ext cx="64722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  <a:b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4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После публикации информации в Интернете ее больше невозможно будет контролировать и удалять каждую ее копию. </a:t>
            </a:r>
          </a:p>
        </p:txBody>
      </p:sp>
      <p:pic>
        <p:nvPicPr>
          <p:cNvPr id="26630" name="Picture 14" descr="ope_otuk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788" y="2420938"/>
            <a:ext cx="22082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6"/>
          <p:cNvSpPr>
            <a:spLocks noChangeArrowheads="1"/>
          </p:cNvSpPr>
          <p:nvPr/>
        </p:nvSpPr>
        <p:spPr bwMode="ltGray">
          <a:xfrm rot="3419336">
            <a:off x="488950" y="1536701"/>
            <a:ext cx="695325" cy="7366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47004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632" name="Line 17"/>
          <p:cNvSpPr>
            <a:spLocks noChangeShapeType="1"/>
          </p:cNvSpPr>
          <p:nvPr/>
        </p:nvSpPr>
        <p:spPr bwMode="gray">
          <a:xfrm>
            <a:off x="1331913" y="1989138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3" name="Text Box 18"/>
          <p:cNvSpPr txBox="1">
            <a:spLocks noChangeArrowheads="1"/>
          </p:cNvSpPr>
          <p:nvPr/>
        </p:nvSpPr>
        <p:spPr bwMode="auto">
          <a:xfrm>
            <a:off x="563563" y="1600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92275" y="765175"/>
            <a:ext cx="5259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r>
              <a:rPr lang="ru-RU" sz="32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Защитите себя в Интернете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79388" y="1700213"/>
            <a:ext cx="426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Думайте о том, с кем разговариваете.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211638" y="5229225"/>
            <a:ext cx="4681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 вся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информация надежна и не все </a:t>
            </a:r>
            <a:b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пользователи откровенны. 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250825" y="5373688"/>
            <a:ext cx="4500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Всегда удостоверяйтесь в том, что вам известно, кому предоставляется информация, и вы понимаете, в каких целях она будет использоваться.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gray">
          <a:xfrm rot="3419336">
            <a:off x="323850" y="908050"/>
            <a:ext cx="720725" cy="7207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gray">
          <a:xfrm>
            <a:off x="1187450" y="1412875"/>
            <a:ext cx="669766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1619250" y="188913"/>
            <a:ext cx="588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4319588" y="2060575"/>
            <a:ext cx="4824412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Никогда не разглашайте в Интернете личную информацию, за исключением людей, которым вы доверяете. При запросе предоставления личной информации на веб-сайте всегда просматривайте разделы «Условия использования» или «Политика защиты конфиденциальной информации», чтобы убедиться в предоставлении оператором веб-сайта сведений о целях использования получаемой информации и ее передаче другим лицам.</a:t>
            </a:r>
          </a:p>
        </p:txBody>
      </p:sp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133600"/>
            <a:ext cx="40767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5"/>
          <p:cNvSpPr txBox="1">
            <a:spLocks noChangeArrowheads="1"/>
          </p:cNvSpPr>
          <p:nvPr/>
        </p:nvSpPr>
        <p:spPr bwMode="auto">
          <a:xfrm>
            <a:off x="539750" y="83661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124075" y="404813"/>
            <a:ext cx="3240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Думай о других </a:t>
            </a:r>
          </a:p>
          <a:p>
            <a:pPr algn="l">
              <a:defRPr/>
            </a:pPr>
            <a:r>
              <a:rPr lang="ru-RU" sz="3200" b="1">
                <a:solidFill>
                  <a:srgbClr val="33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пользователях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50825" y="1909763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/>
              <a:t> </a:t>
            </a:r>
            <a:r>
              <a:rPr lang="ru-RU" b="1">
                <a:latin typeface="Times New Roman" pitchFamily="18" charset="0"/>
              </a:rPr>
              <a:t>Закону необходимо подчиняться даже в Интернете. 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250825" y="2276475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При работе в Интернете будь вежлив с другими пользователями Сети.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165100" y="3789363"/>
            <a:ext cx="89789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Разрешается копирование материала из Интернета для личного использования, но присвоение авторства этого материала запрещено.</a:t>
            </a:r>
          </a:p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Передача и использование незаконных материалов (например, пиратские копии фильмов или музыкальных произведений, программное обеспечение с надорванными защитными кодами и т.д.) является противозаконным.</a:t>
            </a:r>
          </a:p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Копирование программного обеспечения или баз данных, для которых требуется лицензия, запрещено даже в целях личного использования.</a:t>
            </a:r>
          </a:p>
          <a:p>
            <a:pPr algn="l"/>
            <a:r>
              <a:rPr lang="ru-RU" b="1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gray">
          <a:xfrm rot="3419336">
            <a:off x="193675" y="893763"/>
            <a:ext cx="739775" cy="7683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8679" name="Line 11"/>
          <p:cNvSpPr>
            <a:spLocks noChangeShapeType="1"/>
          </p:cNvSpPr>
          <p:nvPr/>
        </p:nvSpPr>
        <p:spPr bwMode="gray">
          <a:xfrm>
            <a:off x="1187450" y="1412875"/>
            <a:ext cx="5256213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49275"/>
            <a:ext cx="24066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395288" y="9080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1403350" y="0"/>
            <a:ext cx="5888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ТРИ ОСНОВНЫЕ ПРАВИЛА</a:t>
            </a: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250825" y="2852738"/>
            <a:ext cx="6192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b="1">
                <a:latin typeface="Times New Roman" pitchFamily="18" charset="0"/>
              </a:rPr>
              <a:t> Имена друзей, знакомых, их фотографии и другая личная информация не может публиковаться на веб-сайте без их согласия или согласия их родителей. 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5805488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>
              <a:defRPr/>
            </a:pPr>
            <a:r>
              <a:rPr lang="ru-RU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Неразрешенное использование материала может привести к административному взысканию в судебном порядке, а также иметь прочие правовые последствия.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 </a:t>
            </a:r>
            <a:r>
              <a:rPr lang="ru-RU" b="1" u="sng">
                <a:latin typeface="Times New Roman" pitchFamily="18" charset="0"/>
              </a:rPr>
              <a:t>Закрывайте сомнительные всплывающие окна!</a:t>
            </a:r>
            <a:br>
              <a:rPr lang="ru-RU" b="1" u="sng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Всплывающие окна — это небольшие окна с содержимым, побуждающим к переходу по ссылке. При отображении такого окна самым безопасным способом его закрытия является нажатие значка X (обычно располагается в правом верхнем углу). Невозможно знать наверняка, какое действие последует после нажатия кнопки «Нет».</a:t>
            </a:r>
          </a:p>
          <a:p>
            <a:pPr algn="l"/>
            <a:endParaRPr lang="ru-RU" b="1">
              <a:latin typeface="Times New Roman" pitchFamily="18" charset="0"/>
            </a:endParaRPr>
          </a:p>
          <a:p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gray">
          <a:xfrm rot="3419336">
            <a:off x="326231" y="257969"/>
            <a:ext cx="671513" cy="676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9700" name="Line 10"/>
          <p:cNvSpPr>
            <a:spLocks noChangeShapeType="1"/>
          </p:cNvSpPr>
          <p:nvPr/>
        </p:nvSpPr>
        <p:spPr bwMode="gray">
          <a:xfrm>
            <a:off x="684213" y="1052513"/>
            <a:ext cx="74168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0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3500438"/>
            <a:ext cx="34194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16"/>
          <p:cNvSpPr txBox="1">
            <a:spLocks noChangeArrowheads="1"/>
          </p:cNvSpPr>
          <p:nvPr/>
        </p:nvSpPr>
        <p:spPr bwMode="auto">
          <a:xfrm>
            <a:off x="539750" y="333375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187450" y="404813"/>
            <a:ext cx="6842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ДОПОЛНИТЕЛЬНЫЕ  ПРАВИЛА</a:t>
            </a:r>
          </a:p>
        </p:txBody>
      </p:sp>
      <p:sp>
        <p:nvSpPr>
          <p:cNvPr id="29704" name="Rectangle 18"/>
          <p:cNvSpPr>
            <a:spLocks noChangeArrowheads="1"/>
          </p:cNvSpPr>
          <p:nvPr/>
        </p:nvSpPr>
        <p:spPr bwMode="auto">
          <a:xfrm>
            <a:off x="0" y="3933825"/>
            <a:ext cx="5651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Times New Roman" pitchFamily="18" charset="0"/>
              </a:rPr>
              <a:t>Остерегайтесь мошенничества!</a:t>
            </a:r>
            <a:r>
              <a:rPr lang="ru-RU" b="1">
                <a:latin typeface="Times New Roman" pitchFamily="18" charset="0"/>
              </a:rPr>
              <a:t/>
            </a:r>
            <a:br>
              <a:rPr lang="ru-RU" b="1">
                <a:latin typeface="Times New Roman" pitchFamily="18" charset="0"/>
              </a:rPr>
            </a:br>
            <a:r>
              <a:rPr lang="ru-RU" b="1">
                <a:latin typeface="Times New Roman" pitchFamily="18" charset="0"/>
              </a:rPr>
              <a:t>В Интернете легко скрыть свою личность. Рекомендуется проверять личность человека, с которым происходит общение (например, в дискуссионных группах).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468313" y="5734050"/>
            <a:ext cx="8280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Помните!</a:t>
            </a:r>
          </a:p>
          <a:p>
            <a:pPr>
              <a:defRPr/>
            </a:pPr>
            <a:r>
              <a:rPr lang="ru-RU" sz="20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Большая часть материалов, доступных в Интернете, является непригодной для несовершеннолетних.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6613"/>
            <a:ext cx="59769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013325"/>
            <a:ext cx="88566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endParaRPr lang="ru-RU"/>
          </a:p>
          <a:p>
            <a:pPr>
              <a:defRPr/>
            </a:pPr>
            <a:r>
              <a:rPr lang="ru-RU"/>
              <a:t> </a:t>
            </a:r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Интернете необходимо следовать основным правилам так же, как правилам дорожного движения при вождении.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755650" y="188913"/>
            <a:ext cx="7435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Интернет является общественным ресурсом.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980728"/>
            <a:ext cx="6768752" cy="51152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3366"/>
                </a:solidFill>
              </a:rPr>
              <a:t>Цель урока: </a:t>
            </a:r>
            <a:r>
              <a:rPr lang="ru-RU" sz="3200" dirty="0" smtClean="0">
                <a:solidFill>
                  <a:srgbClr val="003366"/>
                </a:solidFill>
              </a:rPr>
              <a:t>сформировать у школьников активную позицию в получении знаний и умений выявлять информационную угрозу, определять степень ее опасности, предвидеть последствия информационной угрозы и противостоять им.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72653">
            <a:off x="-120650" y="1454150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848872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Проблемы информационной безопасности</a:t>
            </a:r>
            <a:br>
              <a:rPr lang="ru-RU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472608"/>
          </a:xfrm>
        </p:spPr>
        <p:txBody>
          <a:bodyPr/>
          <a:lstStyle/>
          <a:p>
            <a:r>
              <a:rPr lang="ru-RU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понятия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Безопасность</a:t>
            </a:r>
            <a:r>
              <a:rPr lang="ru-RU" b="1" dirty="0" smtClean="0">
                <a:latin typeface="Times New Roman" pitchFamily="18" charset="0"/>
              </a:rPr>
              <a:t> – отсутствие угроз, либо состояние  	   			          защищенности от угроз.</a:t>
            </a:r>
          </a:p>
          <a:p>
            <a:pPr indent="457200"/>
            <a:endParaRPr lang="ru-RU" sz="1400" b="1" dirty="0" smtClean="0">
              <a:latin typeface="Times New Roman" pitchFamily="18" charset="0"/>
            </a:endParaRPr>
          </a:p>
          <a:p>
            <a:pPr indent="4572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Информация </a:t>
            </a:r>
            <a:r>
              <a:rPr lang="ru-RU" b="1" dirty="0" smtClean="0">
                <a:latin typeface="Times New Roman" pitchFamily="18" charset="0"/>
              </a:rPr>
              <a:t>–  сведения или сообщения.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Безопасность</a:t>
            </a:r>
            <a:r>
              <a:rPr lang="ru-RU" b="1" dirty="0" smtClean="0">
                <a:latin typeface="Times New Roman" pitchFamily="18" charset="0"/>
              </a:rPr>
              <a:t> – отсутствие угроз, либо состояние  	   	 защищенности от угроз.</a:t>
            </a:r>
          </a:p>
          <a:p>
            <a:pPr indent="45720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Информационная безопасность  </a:t>
            </a:r>
            <a:r>
              <a:rPr lang="ru-RU" b="1" dirty="0" smtClean="0">
                <a:latin typeface="Times New Roman" pitchFamily="18" charset="0"/>
              </a:rPr>
              <a:t>— состояние защищенности, при котором отсутствует риск, связанный с причинением информацией, в том числе распространяемой в сети Интернет, вреда здоровью, физическому, психическому, духовному и нравственному развитию.</a:t>
            </a:r>
          </a:p>
          <a:p>
            <a:pPr indent="457200"/>
            <a:endParaRPr lang="ru-RU" sz="1400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 rot="4976862" flipH="1">
            <a:off x="3277394" y="1267619"/>
            <a:ext cx="2444750" cy="3024188"/>
            <a:chOff x="1944" y="1111"/>
            <a:chExt cx="204" cy="196"/>
          </a:xfrm>
        </p:grpSpPr>
        <p:pic>
          <p:nvPicPr>
            <p:cNvPr id="10425" name="Picture 6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 flipH="1">
              <a:off x="1961" y="1124"/>
              <a:ext cx="17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Oval 7"/>
            <p:cNvSpPr>
              <a:spLocks noChangeArrowheads="1"/>
            </p:cNvSpPr>
            <p:nvPr/>
          </p:nvSpPr>
          <p:spPr bwMode="gray">
            <a:xfrm flipH="1">
              <a:off x="1962" y="1124"/>
              <a:ext cx="173" cy="17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>
                    <a:alpha val="50000"/>
                  </a:schemeClr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1297425" flipV="1">
              <a:off x="1971" y="1258"/>
              <a:ext cx="151" cy="37"/>
              <a:chOff x="2532" y="1051"/>
              <a:chExt cx="893" cy="24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436" name="AutoShape 1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7" name="AutoShape 1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8" name="AutoShape 1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9" name="AutoShape 1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432" name="AutoShape 1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3" name="AutoShape 1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4" name="AutoShape 1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5" name="AutoShape 1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428" name="Arc 19"/>
            <p:cNvSpPr>
              <a:spLocks/>
            </p:cNvSpPr>
            <p:nvPr/>
          </p:nvSpPr>
          <p:spPr bwMode="gray">
            <a:xfrm rot="3847716">
              <a:off x="1948" y="1107"/>
              <a:ext cx="196" cy="204"/>
            </a:xfrm>
            <a:custGeom>
              <a:avLst/>
              <a:gdLst>
                <a:gd name="T0" fmla="*/ 0 w 43200"/>
                <a:gd name="T1" fmla="*/ 0 h 43155"/>
                <a:gd name="T2" fmla="*/ 0 w 43200"/>
                <a:gd name="T3" fmla="*/ 0 h 43155"/>
                <a:gd name="T4" fmla="*/ 0 w 43200"/>
                <a:gd name="T5" fmla="*/ 0 h 43155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155"/>
                <a:gd name="T11" fmla="*/ 43200 w 43200"/>
                <a:gd name="T12" fmla="*/ 43155 h 43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155" fill="none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</a:path>
                <a:path w="43200" h="43155" stroke="0" extrusionOk="0">
                  <a:moveTo>
                    <a:pt x="3603" y="33544"/>
                  </a:moveTo>
                  <a:cubicBezTo>
                    <a:pt x="1253" y="30004"/>
                    <a:pt x="0" y="2584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2987"/>
                    <a:pt x="34359" y="42418"/>
                    <a:pt x="22995" y="43154"/>
                  </a:cubicBezTo>
                  <a:lnTo>
                    <a:pt x="21600" y="21600"/>
                  </a:lnTo>
                  <a:lnTo>
                    <a:pt x="3603" y="33544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9" name="Picture 20" descr="light_shadow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 rot="2569845" flipH="1">
              <a:off x="2015" y="1139"/>
              <a:ext cx="12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3" name="Text Box 21"/>
          <p:cNvSpPr txBox="1">
            <a:spLocks noChangeArrowheads="1"/>
          </p:cNvSpPr>
          <p:nvPr/>
        </p:nvSpPr>
        <p:spPr bwMode="auto">
          <a:xfrm>
            <a:off x="3132138" y="2349500"/>
            <a:ext cx="25923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FFCC"/>
                </a:solidFill>
                <a:cs typeface="Arial" charset="0"/>
              </a:rPr>
              <a:t>ИСТОЧНИКИ</a:t>
            </a:r>
          </a:p>
          <a:p>
            <a:r>
              <a:rPr lang="ru-RU" sz="2400" b="1">
                <a:solidFill>
                  <a:srgbClr val="FFFFCC"/>
                </a:solidFill>
                <a:cs typeface="Arial" charset="0"/>
              </a:rPr>
              <a:t>ИНФОРМАЦИИ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971550" y="115888"/>
            <a:ext cx="2951163" cy="2087562"/>
            <a:chOff x="2064" y="1008"/>
            <a:chExt cx="722" cy="872"/>
          </a:xfrm>
        </p:grpSpPr>
        <p:sp>
          <p:nvSpPr>
            <p:cNvPr id="10397" name="Oval 23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411" name="Picture 25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12" name="Oval 26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413" name="Picture 27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" name="Group 29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421" name="AutoShape 3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2" name="AutoShape 3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3" name="AutoShape 3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4" name="AutoShape 3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1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417" name="AutoShape 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8" name="AutoShape 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19" name="AutoShape 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420" name="AutoShape 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2" name="Group 39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3" name="Group 40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407" name="AutoShape 41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8" name="AutoShape 42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9" name="AutoShape 43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0" name="AutoShape 44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45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403" name="AutoShape 46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4" name="AutoShape 47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5" name="AutoShape 48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6" name="AutoShape 49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400" name="Rectangle 50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0" y="2492375"/>
            <a:ext cx="2879725" cy="2016125"/>
            <a:chOff x="2064" y="1008"/>
            <a:chExt cx="722" cy="872"/>
          </a:xfrm>
        </p:grpSpPr>
        <p:sp>
          <p:nvSpPr>
            <p:cNvPr id="10369" name="Oval 52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383" name="Picture 5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4" name="Oval 55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385" name="Picture 56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93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4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5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6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89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0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1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92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0" name="Group 68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1" name="Group 6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79" name="AutoShape 7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0" name="AutoShape 7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1" name="AutoShape 7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2" name="AutoShape 7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2" name="Group 7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75" name="AutoShape 7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6" name="AutoShape 7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7" name="AutoShape 7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8" name="AutoShape 7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372" name="Rectangle 79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23" name="Group 196"/>
          <p:cNvGrpSpPr>
            <a:grpSpLocks/>
          </p:cNvGrpSpPr>
          <p:nvPr/>
        </p:nvGrpSpPr>
        <p:grpSpPr bwMode="auto">
          <a:xfrm>
            <a:off x="5292725" y="188913"/>
            <a:ext cx="2879725" cy="2016125"/>
            <a:chOff x="2064" y="1008"/>
            <a:chExt cx="722" cy="872"/>
          </a:xfrm>
        </p:grpSpPr>
        <p:sp>
          <p:nvSpPr>
            <p:cNvPr id="10341" name="Oval 197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" name="Group 198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355" name="Picture 199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6" name="Oval 200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357" name="Picture 201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 202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26" name="Group 203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65" name="AutoShape 20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6" name="AutoShape 20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7" name="AutoShape 20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8" name="AutoShape 20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7" name="Group 208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61" name="AutoShape 20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2" name="AutoShape 21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3" name="AutoShape 21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64" name="AutoShape 21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8" name="Group 213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29" name="Group 2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51" name="AutoShape 21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2" name="AutoShape 21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3" name="AutoShape 21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4" name="AutoShape 21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" name="Group 2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47" name="AutoShape 22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8" name="AutoShape 22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9" name="AutoShape 22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0" name="AutoShape 22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344" name="Rectangle 224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31" name="Group 225"/>
          <p:cNvGrpSpPr>
            <a:grpSpLocks/>
          </p:cNvGrpSpPr>
          <p:nvPr/>
        </p:nvGrpSpPr>
        <p:grpSpPr bwMode="auto">
          <a:xfrm>
            <a:off x="4643438" y="4221163"/>
            <a:ext cx="2879725" cy="2016125"/>
            <a:chOff x="2064" y="1008"/>
            <a:chExt cx="722" cy="872"/>
          </a:xfrm>
        </p:grpSpPr>
        <p:sp>
          <p:nvSpPr>
            <p:cNvPr id="10313" name="Oval 226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04" name="Group 227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327" name="Picture 228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28" name="Oval 229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accent2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329" name="Picture 230" descr="light_shadow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14" name="Group 231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315" name="Group 232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37" name="AutoShape 23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38" name="AutoShape 23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39" name="AutoShape 23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40" name="AutoShape 23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17" name="Group 237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33" name="AutoShape 23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34" name="AutoShape 23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35" name="AutoShape 24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36" name="AutoShape 24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18" name="Group 242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330" name="Group 243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323" name="AutoShape 244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4" name="AutoShape 245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5" name="AutoShape 246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6" name="AutoShape 247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31" name="Group 248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319" name="AutoShape 249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0" name="AutoShape 250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1" name="AutoShape 251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2" name="AutoShape 252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316" name="Rectangle 253"/>
            <p:cNvSpPr>
              <a:spLocks noChangeArrowheads="1"/>
            </p:cNvSpPr>
            <p:nvPr/>
          </p:nvSpPr>
          <p:spPr bwMode="gray">
            <a:xfrm>
              <a:off x="2407" y="1283"/>
              <a:ext cx="46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1400" b="1">
                <a:cs typeface="Arial" charset="0"/>
              </a:endParaRPr>
            </a:p>
          </p:txBody>
        </p:sp>
      </p:grpSp>
      <p:grpSp>
        <p:nvGrpSpPr>
          <p:cNvPr id="10332" name="Group 254"/>
          <p:cNvGrpSpPr>
            <a:grpSpLocks/>
          </p:cNvGrpSpPr>
          <p:nvPr/>
        </p:nvGrpSpPr>
        <p:grpSpPr bwMode="auto">
          <a:xfrm>
            <a:off x="6192838" y="2492375"/>
            <a:ext cx="2951162" cy="2087563"/>
            <a:chOff x="2064" y="1008"/>
            <a:chExt cx="722" cy="872"/>
          </a:xfrm>
        </p:grpSpPr>
        <p:sp>
          <p:nvSpPr>
            <p:cNvPr id="10285" name="Oval 255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42" name="Group 256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299" name="Picture 257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00" name="Oval 258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301" name="Picture 259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43" name="Group 260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345" name="Group 261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309" name="AutoShape 262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10" name="AutoShape 263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11" name="AutoShape 264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12" name="AutoShape 265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46" name="Group 266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305" name="AutoShape 267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06" name="AutoShape 268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07" name="AutoShape 269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308" name="AutoShape 270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58" name="Group 271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359" name="Group 272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95" name="AutoShape 273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6" name="AutoShape 274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7" name="AutoShape 275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8" name="AutoShape 276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60" name="Group 277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91" name="AutoShape 278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2" name="AutoShape 279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3" name="AutoShape 280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94" name="AutoShape 281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88" name="Rectangle 282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10370" name="Group 283"/>
          <p:cNvGrpSpPr>
            <a:grpSpLocks/>
          </p:cNvGrpSpPr>
          <p:nvPr/>
        </p:nvGrpSpPr>
        <p:grpSpPr bwMode="auto">
          <a:xfrm>
            <a:off x="1547813" y="4149725"/>
            <a:ext cx="2951162" cy="2087563"/>
            <a:chOff x="2064" y="1008"/>
            <a:chExt cx="722" cy="872"/>
          </a:xfrm>
        </p:grpSpPr>
        <p:sp>
          <p:nvSpPr>
            <p:cNvPr id="10257" name="Oval 284"/>
            <p:cNvSpPr>
              <a:spLocks noChangeArrowheads="1"/>
            </p:cNvSpPr>
            <p:nvPr/>
          </p:nvSpPr>
          <p:spPr bwMode="gray">
            <a:xfrm>
              <a:off x="2064" y="1008"/>
              <a:ext cx="722" cy="727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71" name="Group 285"/>
            <p:cNvGrpSpPr>
              <a:grpSpLocks/>
            </p:cNvGrpSpPr>
            <p:nvPr/>
          </p:nvGrpSpPr>
          <p:grpSpPr bwMode="auto">
            <a:xfrm>
              <a:off x="2086" y="1031"/>
              <a:ext cx="680" cy="849"/>
              <a:chOff x="3975" y="1593"/>
              <a:chExt cx="931" cy="1163"/>
            </a:xfrm>
          </p:grpSpPr>
          <p:pic>
            <p:nvPicPr>
              <p:cNvPr id="10271" name="Picture 286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975" y="1593"/>
                <a:ext cx="925" cy="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72" name="Oval 287"/>
              <p:cNvSpPr>
                <a:spLocks noChangeArrowheads="1"/>
              </p:cNvSpPr>
              <p:nvPr/>
            </p:nvSpPr>
            <p:spPr bwMode="gray">
              <a:xfrm>
                <a:off x="3975" y="1593"/>
                <a:ext cx="931" cy="937"/>
              </a:xfrm>
              <a:prstGeom prst="ellipse">
                <a:avLst/>
              </a:prstGeom>
              <a:solidFill>
                <a:schemeClr val="folHlink">
                  <a:alpha val="50195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73" name="Picture 288" descr="light_shadow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gray">
              <a:xfrm>
                <a:off x="3984" y="1632"/>
                <a:ext cx="682" cy="5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0373" name="Group 289"/>
              <p:cNvGrpSpPr>
                <a:grpSpLocks/>
              </p:cNvGrpSpPr>
              <p:nvPr/>
            </p:nvGrpSpPr>
            <p:grpSpPr bwMode="auto">
              <a:xfrm rot="-3733502" flipH="1" flipV="1">
                <a:off x="4256" y="2247"/>
                <a:ext cx="820" cy="198"/>
                <a:chOff x="2532" y="1051"/>
                <a:chExt cx="893" cy="246"/>
              </a:xfrm>
            </p:grpSpPr>
            <p:grpSp>
              <p:nvGrpSpPr>
                <p:cNvPr id="10374" name="Group 290"/>
                <p:cNvGrpSpPr>
                  <a:grpSpLocks/>
                </p:cNvGrpSpPr>
                <p:nvPr/>
              </p:nvGrpSpPr>
              <p:grpSpPr bwMode="auto">
                <a:xfrm>
                  <a:off x="2532" y="1051"/>
                  <a:ext cx="743" cy="185"/>
                  <a:chOff x="1565" y="2568"/>
                  <a:chExt cx="1118" cy="279"/>
                </a:xfrm>
              </p:grpSpPr>
              <p:sp>
                <p:nvSpPr>
                  <p:cNvPr id="10281" name="AutoShape 29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82" name="AutoShape 29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83" name="AutoShape 29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84" name="AutoShape 29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0386" name="Group 295"/>
                <p:cNvGrpSpPr>
                  <a:grpSpLocks/>
                </p:cNvGrpSpPr>
                <p:nvPr/>
              </p:nvGrpSpPr>
              <p:grpSpPr bwMode="auto">
                <a:xfrm rot="1353540">
                  <a:off x="2682" y="1111"/>
                  <a:ext cx="743" cy="186"/>
                  <a:chOff x="1565" y="2568"/>
                  <a:chExt cx="1118" cy="279"/>
                </a:xfrm>
              </p:grpSpPr>
              <p:sp>
                <p:nvSpPr>
                  <p:cNvPr id="10277" name="AutoShape 29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78" name="AutoShape 29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79" name="AutoShape 29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280" name="AutoShape 29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0387" name="Group 300"/>
            <p:cNvGrpSpPr>
              <a:grpSpLocks/>
            </p:cNvGrpSpPr>
            <p:nvPr/>
          </p:nvGrpSpPr>
          <p:grpSpPr bwMode="auto">
            <a:xfrm rot="-3733502" flipH="1" flipV="1">
              <a:off x="2362" y="1505"/>
              <a:ext cx="527" cy="128"/>
              <a:chOff x="2532" y="1051"/>
              <a:chExt cx="893" cy="246"/>
            </a:xfrm>
          </p:grpSpPr>
          <p:grpSp>
            <p:nvGrpSpPr>
              <p:cNvPr id="10388" name="Group 301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0267" name="AutoShape 302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8" name="AutoShape 303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9" name="AutoShape 304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70" name="AutoShape 305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398" name="Group 306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0263" name="AutoShape 307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4" name="AutoShape 308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5" name="AutoShape 309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266" name="AutoShape 310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260" name="Rectangle 311"/>
            <p:cNvSpPr>
              <a:spLocks noChangeArrowheads="1"/>
            </p:cNvSpPr>
            <p:nvPr/>
          </p:nvSpPr>
          <p:spPr bwMode="gray">
            <a:xfrm>
              <a:off x="2408" y="1257"/>
              <a:ext cx="45" cy="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>
                <a:cs typeface="Arial" charset="0"/>
              </a:endParaRPr>
            </a:p>
          </p:txBody>
        </p:sp>
      </p:grpSp>
      <p:sp>
        <p:nvSpPr>
          <p:cNvPr id="5490" name="Rectangle 370"/>
          <p:cNvSpPr>
            <a:spLocks noChangeArrowheads="1"/>
          </p:cNvSpPr>
          <p:nvPr/>
        </p:nvSpPr>
        <p:spPr bwMode="auto">
          <a:xfrm>
            <a:off x="1042988" y="260350"/>
            <a:ext cx="28082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Средства </a:t>
            </a:r>
          </a:p>
          <a:p>
            <a:r>
              <a:rPr lang="ru-RU" sz="2000" b="1" dirty="0"/>
              <a:t>массовой коммуникации, в т.ч. Интернет</a:t>
            </a:r>
          </a:p>
        </p:txBody>
      </p:sp>
      <p:sp>
        <p:nvSpPr>
          <p:cNvPr id="5491" name="Rectangle 371"/>
          <p:cNvSpPr>
            <a:spLocks noChangeArrowheads="1"/>
          </p:cNvSpPr>
          <p:nvPr/>
        </p:nvSpPr>
        <p:spPr bwMode="auto">
          <a:xfrm>
            <a:off x="490538" y="2995613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Литература</a:t>
            </a:r>
          </a:p>
        </p:txBody>
      </p:sp>
      <p:sp>
        <p:nvSpPr>
          <p:cNvPr id="5492" name="Rectangle 372"/>
          <p:cNvSpPr>
            <a:spLocks noChangeArrowheads="1"/>
          </p:cNvSpPr>
          <p:nvPr/>
        </p:nvSpPr>
        <p:spPr bwMode="auto">
          <a:xfrm>
            <a:off x="6826250" y="2995613"/>
            <a:ext cx="1757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Искусство</a:t>
            </a:r>
          </a:p>
        </p:txBody>
      </p:sp>
      <p:sp>
        <p:nvSpPr>
          <p:cNvPr id="5493" name="Rectangle 373"/>
          <p:cNvSpPr>
            <a:spLocks noChangeArrowheads="1"/>
          </p:cNvSpPr>
          <p:nvPr/>
        </p:nvSpPr>
        <p:spPr bwMode="auto">
          <a:xfrm>
            <a:off x="5621338" y="763588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Образование</a:t>
            </a:r>
          </a:p>
        </p:txBody>
      </p:sp>
      <p:sp>
        <p:nvSpPr>
          <p:cNvPr id="5494" name="Rectangle 374"/>
          <p:cNvSpPr>
            <a:spLocks noChangeArrowheads="1"/>
          </p:cNvSpPr>
          <p:nvPr/>
        </p:nvSpPr>
        <p:spPr bwMode="auto">
          <a:xfrm>
            <a:off x="4932363" y="4437063"/>
            <a:ext cx="2328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Система</a:t>
            </a:r>
          </a:p>
          <a:p>
            <a:r>
              <a:rPr lang="ru-RU" sz="2000" b="1"/>
              <a:t> социально-</a:t>
            </a:r>
          </a:p>
          <a:p>
            <a:r>
              <a:rPr lang="ru-RU" sz="2000" b="1"/>
              <a:t>воспитательной </a:t>
            </a:r>
          </a:p>
          <a:p>
            <a:r>
              <a:rPr lang="ru-RU" sz="2000" b="1"/>
              <a:t>работы</a:t>
            </a:r>
          </a:p>
        </p:txBody>
      </p:sp>
      <p:sp>
        <p:nvSpPr>
          <p:cNvPr id="5495" name="Rectangle 375"/>
          <p:cNvSpPr>
            <a:spLocks noChangeArrowheads="1"/>
          </p:cNvSpPr>
          <p:nvPr/>
        </p:nvSpPr>
        <p:spPr bwMode="auto">
          <a:xfrm>
            <a:off x="1668463" y="472440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Личное общение</a:t>
            </a:r>
          </a:p>
        </p:txBody>
      </p:sp>
      <p:sp>
        <p:nvSpPr>
          <p:cNvPr id="5496" name="Rectangle 376"/>
          <p:cNvSpPr>
            <a:spLocks noChangeArrowheads="1"/>
          </p:cNvSpPr>
          <p:nvPr/>
        </p:nvSpPr>
        <p:spPr bwMode="auto">
          <a:xfrm>
            <a:off x="1187450" y="5975350"/>
            <a:ext cx="6999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Любое из этих средств может быть использовано</a:t>
            </a: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endParaRPr lang="ru-RU" sz="24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>
              <a:defRPr/>
            </a:pPr>
            <a:r>
              <a:rPr lang="hi-IN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на благо или во вред личности!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0" grpId="0"/>
      <p:bldP spid="5491" grpId="0"/>
      <p:bldP spid="5492" grpId="0"/>
      <p:bldP spid="5493" grpId="0"/>
      <p:bldP spid="5494" grpId="0"/>
      <p:bldP spid="5495" grpId="0"/>
      <p:bldP spid="54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42938"/>
            <a:ext cx="5572125" cy="83820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Физкультминутка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" y="1857375"/>
            <a:ext cx="6715125" cy="38576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Мы все вместе улыбнемся,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Подмигнем слегка друг другу,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Вправо, влево повернемся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кивнем затем по кругу.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 идеи победили,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Вверх взметнулись наши руки.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Груз забот с себя стряхнули</a:t>
            </a:r>
          </a:p>
          <a:p>
            <a:pPr algn="ctr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продолжим путь науки.</a:t>
            </a:r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вас!</a:t>
            </a: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" y="0"/>
            <a:ext cx="6215063" cy="1785938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C:\Users\The CraZy\Desktop\Фотофильмы\542495.jpg"/>
          <p:cNvPicPr>
            <a:picLocks noChangeAspect="1" noChangeArrowheads="1"/>
          </p:cNvPicPr>
          <p:nvPr/>
        </p:nvPicPr>
        <p:blipFill rotWithShape="1">
          <a:blip r:embed="rId2" cstate="email">
            <a:extLst/>
          </a:blip>
          <a:srcRect/>
          <a:stretch/>
        </p:blipFill>
        <p:spPr bwMode="auto">
          <a:xfrm>
            <a:off x="6357950" y="142852"/>
            <a:ext cx="2613828" cy="2017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75" y="2071688"/>
            <a:ext cx="7143750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defRPr/>
            </a:pPr>
            <a:r>
              <a:rPr lang="ru-RU" sz="2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.</a:t>
            </a:r>
            <a:endParaRPr lang="ru-R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7950" y="1412875"/>
            <a:ext cx="44640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Помимо социальных сетей, среди несовершеннолетних     популярны следующие виды </a:t>
            </a:r>
          </a:p>
          <a:p>
            <a:pPr algn="l"/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и формы </a:t>
            </a:r>
            <a:r>
              <a:rPr lang="ru-RU" sz="2400" b="1" dirty="0" err="1">
                <a:solidFill>
                  <a:srgbClr val="000066"/>
                </a:solidFill>
                <a:latin typeface="Times New Roman" pitchFamily="18" charset="0"/>
              </a:rPr>
              <a:t>онлайн-развлечений</a:t>
            </a: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</a:rPr>
              <a:t>: </a:t>
            </a:r>
          </a:p>
          <a:p>
            <a:pPr algn="l"/>
            <a:endParaRPr lang="ru-RU" sz="2400" b="1" dirty="0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 dirty="0">
                <a:latin typeface="Times New Roman" pitchFamily="18" charset="0"/>
              </a:rPr>
              <a:t>просмотр и скачивание фильмов,  клипов, </a:t>
            </a:r>
            <a:r>
              <a:rPr lang="ru-RU" sz="2400" b="1" dirty="0" err="1">
                <a:latin typeface="Times New Roman" pitchFamily="18" charset="0"/>
              </a:rPr>
              <a:t>аудиофайлов</a:t>
            </a:r>
            <a:r>
              <a:rPr lang="ru-RU" sz="2400" b="1" dirty="0">
                <a:latin typeface="Times New Roman" pitchFamily="18" charset="0"/>
              </a:rPr>
              <a:t>, программ; </a:t>
            </a:r>
          </a:p>
          <a:p>
            <a:pPr algn="l">
              <a:buFontTx/>
              <a:buChar char="•"/>
            </a:pPr>
            <a:endParaRPr lang="ru-RU" sz="2400" b="1" dirty="0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 dirty="0">
                <a:latin typeface="Times New Roman" pitchFamily="18" charset="0"/>
              </a:rPr>
              <a:t>обмен файлами; </a:t>
            </a:r>
          </a:p>
          <a:p>
            <a:pPr algn="l">
              <a:buFontTx/>
              <a:buChar char="•"/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87413" y="0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  <p:pic>
        <p:nvPicPr>
          <p:cNvPr id="13316" name="Picture 6" descr="1311273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268413"/>
            <a:ext cx="4622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00113" y="188913"/>
            <a:ext cx="7388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СПРАВОЧНАЯ  ИНФОРМАЦИЯ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246563" y="1052513"/>
            <a:ext cx="489743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использование электронной почты, сервисов мгновенного обмена сообщениями, чатов;</a:t>
            </a:r>
          </a:p>
          <a:p>
            <a:pPr algn="l"/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ведение блогов и пр.</a:t>
            </a:r>
          </a:p>
          <a:p>
            <a:pPr algn="l"/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4% детей сталкиваются в Интернете с порнографической продукцией</a:t>
            </a:r>
          </a:p>
          <a:p>
            <a:pPr algn="l">
              <a:buFontTx/>
              <a:buChar char="•"/>
            </a:pPr>
            <a:endParaRPr lang="ru-RU" sz="2400" b="1">
              <a:latin typeface="Times New Roman" pitchFamily="18" charset="0"/>
            </a:endParaRPr>
          </a:p>
          <a:p>
            <a:pPr algn="l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40% получают непосредственные предложения о встречах "в реале". </a:t>
            </a:r>
          </a:p>
          <a:p>
            <a:pPr eaLnBrk="0" hangingPunct="0"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Горизонтальный свиток 3"/>
          <p:cNvSpPr>
            <a:spLocks noChangeArrowheads="1"/>
          </p:cNvSpPr>
          <p:nvPr/>
        </p:nvSpPr>
        <p:spPr bwMode="auto">
          <a:xfrm>
            <a:off x="500063" y="642938"/>
            <a:ext cx="8143875" cy="364331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928688" y="1500188"/>
            <a:ext cx="7643812" cy="1928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Семь золотых правил безопасного поведения в Интернет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785813" y="4714875"/>
            <a:ext cx="7715250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4400" b="1">
                <a:solidFill>
                  <a:srgbClr val="FF0000"/>
                </a:solidFill>
              </a:rPr>
              <a:t>Времени счет потеряешь</a:t>
            </a: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1714500" y="2786063"/>
            <a:ext cx="6143625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3200" b="1">
                <a:solidFill>
                  <a:srgbClr val="FF0000"/>
                </a:solidFill>
              </a:rPr>
              <a:t>От родных-близких отвернешься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786063" y="1000125"/>
            <a:ext cx="4214812" cy="142875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800" b="1">
              <a:solidFill>
                <a:srgbClr val="FF0000"/>
              </a:solidFill>
            </a:endParaRPr>
          </a:p>
          <a:p>
            <a:r>
              <a:rPr lang="ru-RU" sz="2800" b="1">
                <a:solidFill>
                  <a:srgbClr val="FF0000"/>
                </a:solidFill>
              </a:rPr>
              <a:t>Имя своё забудешь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1644</Words>
  <Application>Microsoft Office PowerPoint</Application>
  <PresentationFormat>Экран (4:3)</PresentationFormat>
  <Paragraphs>215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5" baseType="lpstr">
      <vt:lpstr>Arial</vt:lpstr>
      <vt:lpstr>Arial Black</vt:lpstr>
      <vt:lpstr>Times New Roman</vt:lpstr>
      <vt:lpstr>Garamond</vt:lpstr>
      <vt:lpstr>a_LCDNova</vt:lpstr>
      <vt:lpstr>Wingdings</vt:lpstr>
      <vt:lpstr>Eras Bold ITC</vt:lpstr>
      <vt:lpstr>AF_ComputerEra</vt:lpstr>
      <vt:lpstr>ЕДИНЫЙ УРОК БЕЗОПАСНОСТИ В СЕТИ ИНТЕРНЕТ  в ГКОУ РД «Орджоникидзевская ООШ Тляратинского района»</vt:lpstr>
      <vt:lpstr>Слайд 2</vt:lpstr>
      <vt:lpstr>Проблемы информационной безопасности </vt:lpstr>
      <vt:lpstr>Слайд 4</vt:lpstr>
      <vt:lpstr>Интернет</vt:lpstr>
      <vt:lpstr>Слайд 6</vt:lpstr>
      <vt:lpstr>Слайд 7</vt:lpstr>
      <vt:lpstr>Семь золотых правил безопасного поведения в Интернет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Слайд 30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Слайд 36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Физкультминутка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вас!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2019-12-14T08:52:10Z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