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9" r:id="rId26"/>
    <p:sldId id="28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75783"/>
    <a:srgbClr val="3FDDE1"/>
    <a:srgbClr val="009900"/>
    <a:srgbClr val="006600"/>
    <a:srgbClr val="FF3300"/>
    <a:srgbClr val="A6F09A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D2C909D-2CBC-4475-BA35-84D7143BFC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6642E-DC05-4495-BD49-3E0F87878867}" type="slidenum">
              <a:rPr lang="ru-RU"/>
              <a:pPr/>
              <a:t>1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A1A75-B39A-42A3-A972-9AA59BF47FB3}" type="slidenum">
              <a:rPr lang="ru-RU"/>
              <a:pPr/>
              <a:t>10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5FABE-8C62-4920-89F9-2EAA3D2CE22E}" type="slidenum">
              <a:rPr lang="ru-RU"/>
              <a:pPr/>
              <a:t>11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6712F-7D26-43BF-B25D-BA1944526286}" type="slidenum">
              <a:rPr lang="ru-RU"/>
              <a:pPr/>
              <a:t>12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02B5F-6CB4-4D58-88E3-F33AD06180BD}" type="slidenum">
              <a:rPr lang="ru-RU"/>
              <a:pPr/>
              <a:t>13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27559-F3A1-4781-8A4A-53C55F5043A1}" type="slidenum">
              <a:rPr lang="ru-RU"/>
              <a:pPr/>
              <a:t>14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E5714-9FE7-48FC-AA98-4AA2B21B1454}" type="slidenum">
              <a:rPr lang="ru-RU"/>
              <a:pPr/>
              <a:t>15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4EAD5-A117-4FE1-9DA7-78CC35ED4947}" type="slidenum">
              <a:rPr lang="ru-RU"/>
              <a:pPr/>
              <a:t>16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5C09-D152-4991-96C7-B916C6614248}" type="slidenum">
              <a:rPr lang="ru-RU"/>
              <a:pPr/>
              <a:t>17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BFFEC-2C6D-4BAE-A254-AF126EC87CE8}" type="slidenum">
              <a:rPr lang="ru-RU"/>
              <a:pPr/>
              <a:t>18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D6622-F238-4032-953D-6E3B28C50570}" type="slidenum">
              <a:rPr lang="ru-RU"/>
              <a:pPr/>
              <a:t>19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6646C-420F-4785-ABA6-ECAFBD3A8478}" type="slidenum">
              <a:rPr lang="ru-RU"/>
              <a:pPr/>
              <a:t>2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ACB4F-B2BB-4BC4-A170-AA5C9D1BF009}" type="slidenum">
              <a:rPr lang="ru-RU"/>
              <a:pPr/>
              <a:t>20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09ED9-9063-4958-80BE-127ABB83A310}" type="slidenum">
              <a:rPr lang="ru-RU"/>
              <a:pPr/>
              <a:t>21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7F245-E6BC-497F-98F5-A70DC70ADB75}" type="slidenum">
              <a:rPr lang="ru-RU"/>
              <a:pPr/>
              <a:t>22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B5657-2EB2-4760-A7AF-4D4C1B000B20}" type="slidenum">
              <a:rPr lang="ru-RU"/>
              <a:pPr/>
              <a:t>23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B4238-5D32-45EB-BE43-A2DD3EA81E65}" type="slidenum">
              <a:rPr lang="ru-RU"/>
              <a:pPr/>
              <a:t>24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1AB4F-8C21-4667-9EDB-9BC202872030}" type="slidenum">
              <a:rPr lang="ru-RU"/>
              <a:pPr/>
              <a:t>25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0BF08-7F08-4537-89E4-FD2685E6CC72}" type="slidenum">
              <a:rPr lang="ru-RU"/>
              <a:pPr/>
              <a:t>26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D717F-2692-4D97-810C-4BE0074C07CA}" type="slidenum">
              <a:rPr lang="ru-RU"/>
              <a:pPr/>
              <a:t>3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6CFB9-2FD5-4ACC-9A0C-188CE20EF336}" type="slidenum">
              <a:rPr lang="ru-RU"/>
              <a:pPr/>
              <a:t>4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4102-C99E-4054-8FC1-77CD3CB55F7A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1515F-73A4-47ED-B7DC-4CB19A47EBBC}" type="slidenum">
              <a:rPr lang="ru-RU"/>
              <a:pPr/>
              <a:t>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2CC8-70C3-47BA-80E3-7FD2D2D3E472}" type="slidenum">
              <a:rPr lang="ru-RU"/>
              <a:pPr/>
              <a:t>7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79C36-5E6A-40B3-A5B3-0F6957C6C43A}" type="slidenum">
              <a:rPr lang="ru-RU"/>
              <a:pPr/>
              <a:t>8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D20D1-A965-4BDE-BCAC-0098F43A5D07}" type="slidenum">
              <a:rPr lang="ru-RU"/>
              <a:pPr/>
              <a:t>9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4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7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8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8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8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9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3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105F1D8-C016-4972-839E-567F38F5169C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89C366-32C2-4326-9158-F752AC7E5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F0386-3D9F-485B-B526-3738F62DF114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15057-C457-4C21-BCEB-9411B52D4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8B6DD-8A4E-4409-BA5E-30EF9D763640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FA2A-E9A7-4D52-A5CB-B3B0EEE77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33F59-612F-402F-85BD-58EAA94495D5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F09D3-9B1A-4A09-8432-C319C53AC8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FE691-68AC-43C7-BBF3-9F9189AE78C0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1DA8-B6DC-433B-B26E-7F29FFF97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6C6B0-B204-402C-A09F-9A21D5AE7C15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0D5B-FCCB-4764-A944-A1D6A2AA9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A0B88-2574-48BA-825B-DD0B360C7964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F91-090B-45C8-9E4D-638CA378E0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660B0-F1B1-4013-82B6-B1F0EF28EAFF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6850-201A-4FDC-9CE5-59167DB1B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2F692-F811-457B-A304-31504BFB4283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692C8-6A71-45CA-8C2A-0730A54477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3C26-F883-49DE-9BE8-60B4D1941069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7AFD-9077-446E-876A-8DC133D23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F7D63-01DF-4FE0-A9C2-88CA7B967D58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F4EE9-3979-45EF-9946-A31752761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21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22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4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24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26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26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26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26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7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577AD892-600A-40FB-B63A-F807CDCF3312}" type="datetime1">
              <a:rPr lang="ru-RU"/>
              <a:pPr/>
              <a:t>30.04.2020</a:t>
            </a:fld>
            <a:endParaRPr lang="ru-RU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r>
              <a:rPr lang="ru-RU"/>
              <a:t>Андреева Н.Н. СОШ №1 </a:t>
            </a:r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FEA63498-3D3B-435B-BDC6-DBA2FA1320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http://dorznaki.ru/images/znaki/image050.gif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3.xml"/><Relationship Id="rId21" Type="http://schemas.openxmlformats.org/officeDocument/2006/relationships/slide" Target="slide2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10.xml"/><Relationship Id="rId19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26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file:///D:\&#1088;&#1080;&#1089;&#1091;&#1085;&#1082;&#1080;\ColorVector\C-12%20Cykler,%20motorcykler\C12-12.ex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dorznaki.ru/images/znaki/image061.gi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dorznaki.ru/images/znaki/image061.gi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dorznaki.ru/images/znaki/image050.gif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slide" Target="slide2.xml"/><Relationship Id="rId9" Type="http://schemas.openxmlformats.org/officeDocument/2006/relationships/image" Target="http://dorznaki.ru/images/znaki/image100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dorznaki.ru/images/znaki/image046.gif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http://dorznaki.ru/images/znaki/image057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http://dorznaki.ru/images/znaki/image061.gif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6705600" cy="1736725"/>
          </a:xfrm>
        </p:spPr>
        <p:txBody>
          <a:bodyPr/>
          <a:lstStyle/>
          <a:p>
            <a:r>
              <a:rPr lang="ru-RU" sz="7200" b="1">
                <a:solidFill>
                  <a:schemeClr val="hlink"/>
                </a:solidFill>
                <a:latin typeface="Arial Black" pitchFamily="34" charset="0"/>
              </a:rPr>
              <a:t>Викторина </a:t>
            </a:r>
            <a:br>
              <a:rPr lang="ru-RU" sz="7200" b="1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7200" b="1">
                <a:solidFill>
                  <a:schemeClr val="hlink"/>
                </a:solidFill>
                <a:latin typeface="Arial Black" pitchFamily="34" charset="0"/>
              </a:rPr>
              <a:t>по ПДД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3276600" cy="4572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класс,</a:t>
            </a:r>
            <a:endParaRPr lang="ru-RU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1" name="Picture 5" descr="2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2971800" cy="29718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334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Хала</a:t>
            </a:r>
            <a:r>
              <a:rPr lang="ru-RU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ева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З. Р.</a:t>
            </a: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Орджоникидзев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ская ООШ </a:t>
            </a:r>
            <a:r>
              <a:rPr lang="ru-RU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Тляратинского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района»</a:t>
            </a: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Участник дорожного движения это: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733800" y="1524000"/>
            <a:ext cx="4343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Лицо, принимающее непосредственное участие в процессе движения в качестве водителя, пешехода, пассажира транспортного средства;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Лицо, принимающее непосредственное участие в процессе движения в качестве водителя, пассажира транспортного средства;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Водители, пешеходы, дорожные рабочие.</a:t>
            </a:r>
          </a:p>
        </p:txBody>
      </p:sp>
      <p:sp>
        <p:nvSpPr>
          <p:cNvPr id="297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575783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9" descr="image003(5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63514">
            <a:off x="838200" y="1524000"/>
            <a:ext cx="2119313" cy="215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Разрешена ли буксировка велосипеда другим велосипедом и мопедом?</a:t>
            </a:r>
            <a:r>
              <a:rPr lang="ru-RU" sz="2400">
                <a:latin typeface="Arial Black" pitchFamily="34" charset="0"/>
              </a:rPr>
              <a:t>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62200" y="2362200"/>
            <a:ext cx="6096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71700" lvl="4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Не разрешена;</a:t>
            </a:r>
          </a:p>
          <a:p>
            <a:pPr marL="2171700" lvl="4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Разрешена, но только велосипеда велосипедом;</a:t>
            </a:r>
          </a:p>
          <a:p>
            <a:pPr marL="2171700" lvl="4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Разрешена, но только по велосипедной дорожке.</a:t>
            </a:r>
          </a:p>
        </p:txBody>
      </p:sp>
      <p:sp>
        <p:nvSpPr>
          <p:cNvPr id="327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9" name="Picture 11" descr="BD0730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32657">
            <a:off x="1074738" y="3148013"/>
            <a:ext cx="21256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  <a:latin typeface="Arial Black" pitchFamily="34" charset="0"/>
              </a:rPr>
              <a:t>Что в сочетании из греческого и русского слов означает «светофор»: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62400" y="3124200"/>
            <a:ext cx="449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«Красный, желтый, зеленый»;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«Сверкающие огни»;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«Носитель света».</a:t>
            </a:r>
          </a:p>
        </p:txBody>
      </p:sp>
      <p:sp>
        <p:nvSpPr>
          <p:cNvPr id="348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4" name="Picture 8" descr="32a29fd95b75b4728745b80a52d5a66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09800"/>
            <a:ext cx="1727200" cy="2609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6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Arial Black" pitchFamily="34" charset="0"/>
              </a:rPr>
              <a:t>В марте 1730 г. императрица Анна Иоанновна подписала указ, по которому лихачей надлежало задерживать, кучеров в наказание сечь розгами. Какие меры наказания в начале XVIII века применялись к людям, нарушающим правила движения:</a:t>
            </a:r>
            <a:r>
              <a:rPr lang="ru-RU" sz="2400">
                <a:solidFill>
                  <a:schemeClr val="accent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3733800"/>
            <a:ext cx="4419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Секли розгами;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Штраф, изъятие водительского удостоверения;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Задержание, штраф, розги</a:t>
            </a:r>
            <a:r>
              <a:rPr lang="ru-RU" sz="200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368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72" name="Picture 8" descr="MCj040778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09975"/>
            <a:ext cx="3962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95121 -0.20255 L -0.47569 -0.20255 C -0.26267 -0.20255 -3.61111E-6 -0.14723 -3.61111E-6 -0.10139 L -3.61111E-6 2.96296E-6 " pathEditMode="relative" rAng="0" ptsTypes="FfFF">
                                      <p:cBhvr>
                                        <p:cTn id="38" dur="7000" spd="-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Кому должны подчиняться водители и пешеходы, если сигналы регулировщика противоречат сигналам светофора:</a:t>
            </a:r>
            <a:r>
              <a:rPr lang="ru-RU" sz="240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29000" y="251460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Сигналам светофора;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Сигналам регулировщика;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Действовать по своему усмотрению.</a:t>
            </a:r>
            <a:r>
              <a:rPr lang="ru-RU" sz="2000">
                <a:solidFill>
                  <a:schemeClr val="accent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892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27" name="Picture 15" descr="svetof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90800"/>
            <a:ext cx="166052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Кто проедет первым?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86200" y="4572000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Велосипедист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Мотоциклист</a:t>
            </a:r>
          </a:p>
        </p:txBody>
      </p:sp>
      <p:sp>
        <p:nvSpPr>
          <p:cNvPr id="4096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905000"/>
            <a:ext cx="3810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Кому из пешеходов не запрещено переходить дорогу?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4267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     1</a:t>
            </a:r>
            <a:r>
              <a:rPr lang="ru-RU" sz="2400" b="1">
                <a:solidFill>
                  <a:schemeClr val="accent1"/>
                </a:solidFill>
                <a:latin typeface="Arial" charset="0"/>
              </a:rPr>
              <a:t>               </a:t>
            </a:r>
          </a:p>
        </p:txBody>
      </p:sp>
      <p:sp>
        <p:nvSpPr>
          <p:cNvPr id="4301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696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315200" y="4191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5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438400" y="4267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      2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343400" y="4267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3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867400" y="4267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С каким из дорожных знаков применяется следующая разметка?</a:t>
            </a:r>
            <a:endParaRPr lang="ru-RU" sz="4000" b="1">
              <a:solidFill>
                <a:srgbClr val="3FDDE1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5715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Arial" charset="0"/>
              </a:rPr>
              <a:t>1                    2                    3                4</a:t>
            </a:r>
          </a:p>
        </p:txBody>
      </p:sp>
      <p:sp>
        <p:nvSpPr>
          <p:cNvPr id="4506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65" name="Picture 9" descr="http://dorznaki.ru/images/znaki/image050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324600" y="4495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image0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72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image0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648200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371600"/>
            <a:ext cx="4876800" cy="2862263"/>
          </a:xfrm>
          <a:prstGeom prst="rect">
            <a:avLst/>
          </a:prstGeom>
          <a:noFill/>
        </p:spPr>
      </p:pic>
      <p:pic>
        <p:nvPicPr>
          <p:cNvPr id="45069" name="Picture 13" descr="image0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4572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Этот дорожный знак показывает, что впереди</a:t>
            </a:r>
            <a:endParaRPr lang="ru-RU" sz="4800" b="1">
              <a:solidFill>
                <a:srgbClr val="3FDDE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05000" y="4419600"/>
            <a:ext cx="5562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Движение возможно только прямо.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Впереди дорога с односторонним движением.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71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447800"/>
            <a:ext cx="3505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2286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Кому разрешено движение?</a:t>
            </a:r>
            <a:endParaRPr lang="ru-RU" sz="4800" b="1">
              <a:solidFill>
                <a:srgbClr val="3FDDE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0" y="4876800"/>
            <a:ext cx="4953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Автомобилям и велосипедисту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Велосипедисту и пешеходу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Автомобилям и пешеходу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  <a:p>
            <a:pPr marL="342900" indent="-342900" algn="just">
              <a:spcBef>
                <a:spcPct val="50000"/>
              </a:spcBef>
            </a:pPr>
            <a:endParaRPr lang="ru-RU" sz="2800" b="1">
              <a:solidFill>
                <a:srgbClr val="3FDDE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71600"/>
            <a:ext cx="46482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9144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a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9144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b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9144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c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9144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d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9144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e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3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18288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1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3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18288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3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3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18288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4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35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8288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5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3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6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3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18288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7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3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26670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2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26670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8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26670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9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6670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0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2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6670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1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3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26670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2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35052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3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45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35052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3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35052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4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5052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5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5052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6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4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35052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7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43434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4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5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43434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8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43434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9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3434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0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3434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1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43434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2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5181600"/>
            <a:ext cx="914400" cy="838200"/>
          </a:xfrm>
          <a:prstGeom prst="actionButtonBlank">
            <a:avLst/>
          </a:prstGeom>
          <a:solidFill>
            <a:srgbClr val="FF33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Arial Black" pitchFamily="34" charset="0"/>
              </a:rPr>
              <a:t>5</a:t>
            </a:r>
            <a:endParaRPr lang="ru-RU" sz="48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15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51816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14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51816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3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5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1816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4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6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1816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5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6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3200" y="5181600"/>
            <a:ext cx="914400" cy="838200"/>
          </a:xfrm>
          <a:prstGeom prst="actionButtonBlank">
            <a:avLst/>
          </a:prstGeom>
          <a:solidFill>
            <a:srgbClr val="008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Arial Black" pitchFamily="34" charset="0"/>
                <a:hlinkClick r:id="rId26" action="ppaction://hlinksldjump"/>
              </a:rPr>
              <a:t>х</a:t>
            </a:r>
            <a:endParaRPr lang="ru-RU" sz="4800" b="1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Водитель велосипеда: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447800" y="4572000"/>
            <a:ext cx="6096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Должен уступить дорогу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Имеет преимущественное право на движение</a:t>
            </a:r>
          </a:p>
        </p:txBody>
      </p:sp>
      <p:sp>
        <p:nvSpPr>
          <p:cNvPr id="512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4191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Что называется тормозным путем?</a:t>
            </a:r>
            <a:r>
              <a:rPr lang="ru-RU" sz="2400" b="1">
                <a:solidFill>
                  <a:srgbClr val="3FDDE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7543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Расстояние, пройденное автомобилем с момента обнаружения водителем опасности до полной остановки. 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Расстояние, пройденное автомобилем с момента нажатия водителем педали тормоза до полной остановки.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Тормозной след от шин автомобиля.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53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4857">
            <a:off x="914400" y="838200"/>
            <a:ext cx="11049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Arial Black" pitchFamily="34" charset="0"/>
              </a:rPr>
              <a:t>В какой последовательности транспортные средства проедут перекресток?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76400" y="4572000"/>
            <a:ext cx="5410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Велосипед, автомобиль, мотоцикл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Мотоцикл, автомобиль, велосипед.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Автомобиль, мотоцикл, велосипед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735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4495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Когда велосипедистам разрешено двигаться по двое в одном ряду?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971800" y="1600200"/>
            <a:ext cx="518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Никогда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Когда в группе едет 10 велосипедистов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Когда в группе 25 велосипедистов</a:t>
            </a:r>
          </a:p>
        </p:txBody>
      </p:sp>
      <p:sp>
        <p:nvSpPr>
          <p:cNvPr id="5939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9401" name="Picture 9" descr="j029525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3352800" cy="2279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Разрешается ли перевозить ребенка на велосипеде?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5562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b="1">
                <a:solidFill>
                  <a:schemeClr val="accent1"/>
                </a:solidFill>
                <a:latin typeface="Arial" charset="0"/>
              </a:rPr>
              <a:t>Нет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b="1">
                <a:solidFill>
                  <a:schemeClr val="accent1"/>
                </a:solidFill>
                <a:latin typeface="Arial" charset="0"/>
              </a:rPr>
              <a:t>Только до 7 лет на специально оборудованном сиденье.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b="1">
                <a:solidFill>
                  <a:schemeClr val="accent1"/>
                </a:solidFill>
                <a:latin typeface="Arial" charset="0"/>
              </a:rPr>
              <a:t>Да, на багажнике велосипеда.</a:t>
            </a:r>
          </a:p>
        </p:txBody>
      </p:sp>
      <p:sp>
        <p:nvSpPr>
          <p:cNvPr id="6144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5" descr="C12-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31242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457200" y="2286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Arial Black" pitchFamily="34" charset="0"/>
              </a:rPr>
              <a:t>К транспортным средствам общего пользования относятся: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0" y="1676400"/>
            <a:ext cx="5181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Трамваи и троллейбусы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Автобусы и маршрутное такси</a:t>
            </a:r>
          </a:p>
          <a:p>
            <a:pPr marL="342900" indent="-342900" algn="just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Автобусы, троллейбусы, трамваи, движущиеся по установленным маршрутам.</a:t>
            </a:r>
          </a:p>
        </p:txBody>
      </p:sp>
      <p:sp>
        <p:nvSpPr>
          <p:cNvPr id="1639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4" name="Picture 10" descr="J0183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8400" y="3886200"/>
            <a:ext cx="218598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03 -0.01666 L -0.12534 0.0044 L -0.04913 -0.01666 L 0.03351 0.0044 L 0.11615 -0.01666 L 0.19323 0.0044 L 0.2757 -0.01666 L 0.35382 0.0044 L 0.43594 -0.01666 L 0.51858 0.0044 L 0.59653 -0.01666 L 0.67917 0.0044 L 0.75625 -0.01666 L 0.83889 0.0044 L 0.92153 -0.01666 L 0.99931 0.0044 L 1.08229 -0.01666 " pathEditMode="relative" rAng="0" ptsTypes="FFFFFFFFFFFFFFFFF">
                                      <p:cBhvr>
                                        <p:cTn id="32" dur="7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6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162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Ура!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Вы – счастливчик!!!</a:t>
            </a:r>
          </a:p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Получите приз!</a:t>
            </a:r>
          </a:p>
        </p:txBody>
      </p:sp>
      <p:sp>
        <p:nvSpPr>
          <p:cNvPr id="798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78" name="Picture 6" descr="PE0204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"/>
            <a:ext cx="1539875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Имеет ли право водитель велосипеда проезжать под этот знак?</a:t>
            </a:r>
            <a:endParaRPr lang="ru-RU" sz="2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876800" y="3124200"/>
            <a:ext cx="28654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spcBef>
                <a:spcPct val="125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400">
                <a:solidFill>
                  <a:schemeClr val="accent1"/>
                </a:solidFill>
                <a:latin typeface="Arial" charset="0"/>
              </a:rPr>
              <a:t>Имеет право.</a:t>
            </a:r>
          </a:p>
          <a:p>
            <a:pPr marL="342900" indent="-342900">
              <a:spcBef>
                <a:spcPct val="125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400">
                <a:solidFill>
                  <a:schemeClr val="accent1"/>
                </a:solidFill>
                <a:latin typeface="Arial" charset="0"/>
              </a:rPr>
              <a:t>Не имеет права.</a:t>
            </a:r>
          </a:p>
        </p:txBody>
      </p:sp>
      <p:pic>
        <p:nvPicPr>
          <p:cNvPr id="14347" name="Picture 11" descr="http://dorznaki.ru/images/znaki/image06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600200" y="2895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16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Какими буквами обозначены знаки, запрещающие движение на велосипеде?</a:t>
            </a:r>
          </a:p>
        </p:txBody>
      </p:sp>
      <p:sp>
        <p:nvSpPr>
          <p:cNvPr id="174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019800" y="2892425"/>
            <a:ext cx="14541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spcBef>
                <a:spcPct val="115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 Black" pitchFamily="34" charset="0"/>
              </a:rPr>
              <a:t>А; </a:t>
            </a:r>
          </a:p>
          <a:p>
            <a:pPr marL="342900" indent="-342900">
              <a:spcBef>
                <a:spcPct val="115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 Black" pitchFamily="34" charset="0"/>
              </a:rPr>
              <a:t>А и В; </a:t>
            </a:r>
          </a:p>
          <a:p>
            <a:pPr marL="342900" indent="-342900">
              <a:spcBef>
                <a:spcPct val="115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 Black" pitchFamily="34" charset="0"/>
              </a:rPr>
              <a:t>Б и В; </a:t>
            </a:r>
          </a:p>
          <a:p>
            <a:pPr marL="342900" indent="-342900">
              <a:spcBef>
                <a:spcPct val="115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latin typeface="Arial Black" pitchFamily="34" charset="0"/>
              </a:rPr>
              <a:t>А, Б, В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990600" y="2819400"/>
          <a:ext cx="942975" cy="1295400"/>
        </p:xfrm>
        <a:graphic>
          <a:graphicData uri="http://schemas.openxmlformats.org/presentationml/2006/ole">
            <p:oleObj spid="_x0000_s17417" name="Рисунок" r:id="rId5" imgW="711607" imgH="940231" progId="Word.Picture.8">
              <p:embed/>
            </p:oleObj>
          </a:graphicData>
        </a:graphic>
      </p:graphicFrame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376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0" name="Picture 12" descr="image0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14600" y="3103563"/>
            <a:ext cx="9906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http://dorznaki.ru/images/znaki/image061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191000" y="3048000"/>
            <a:ext cx="952500" cy="952500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19400" y="4343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accent1"/>
                </a:solidFill>
                <a:latin typeface="Arial Black" pitchFamily="34" charset="0"/>
              </a:rPr>
              <a:t>Б</a:t>
            </a:r>
            <a:r>
              <a:rPr lang="ru-RU">
                <a:solidFill>
                  <a:schemeClr val="accent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495800" y="4329113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 Black" pitchFamily="34" charset="0"/>
              </a:rPr>
              <a:t>В</a:t>
            </a:r>
            <a:r>
              <a:rPr lang="ru-RU"/>
              <a:t> 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219200" y="4329113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 Black" pitchFamily="34" charset="0"/>
              </a:rPr>
              <a:t>А</a:t>
            </a:r>
            <a:r>
              <a:rPr lang="ru-RU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Как поступить велосипедисту, если перед перекрестком установлен этот знак?</a:t>
            </a:r>
            <a:r>
              <a:rPr lang="ru-RU" sz="2400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sp>
        <p:nvSpPr>
          <p:cNvPr id="1946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64" name="Picture 8" descr="http://dorznaki.ru/images/znaki/image050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66800" y="2590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505200" y="1617663"/>
            <a:ext cx="4572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000">
                <a:solidFill>
                  <a:schemeClr val="accent1"/>
                </a:solidFill>
                <a:latin typeface="Arial" charset="0"/>
              </a:rPr>
              <a:t>Если нет машин, проехать перекресток без остановки.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000">
                <a:solidFill>
                  <a:schemeClr val="accent1"/>
                </a:solidFill>
                <a:latin typeface="Arial" charset="0"/>
              </a:rPr>
              <a:t>При проезде перекрестка быть особенно внимательным.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000">
                <a:solidFill>
                  <a:schemeClr val="accent1"/>
                </a:solidFill>
                <a:latin typeface="Arial" charset="0"/>
              </a:rPr>
              <a:t>Остановиться у стоп-линии, а если ее нет – перед краем пересекаемой проезжей части, и уступить дорогу транспортным средствам, движущимся по пересекаемой дороге.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  <a:latin typeface="Arial Black" pitchFamily="34" charset="0"/>
              </a:rPr>
              <a:t>Какой знак называется «Пешеходная дорожка»?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3810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ru-RU" sz="2800" b="1">
                <a:solidFill>
                  <a:srgbClr val="3FDD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</a:t>
            </a:r>
            <a:r>
              <a:rPr lang="ru-RU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1                2               3                 4</a:t>
            </a:r>
          </a:p>
        </p:txBody>
      </p:sp>
      <p:sp>
        <p:nvSpPr>
          <p:cNvPr id="2151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1066800" y="2286000"/>
          <a:ext cx="1092200" cy="1381125"/>
        </p:xfrm>
        <a:graphic>
          <a:graphicData uri="http://schemas.openxmlformats.org/presentationml/2006/ole">
            <p:oleObj spid="_x0000_s21513" name="Рисунок" r:id="rId5" imgW="1042471" imgH="902322" progId="Word.Picture.8">
              <p:embed/>
            </p:oleObj>
          </a:graphicData>
        </a:graphic>
      </p:graphicFrame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81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2819400" y="2514600"/>
          <a:ext cx="969963" cy="1085850"/>
        </p:xfrm>
        <a:graphic>
          <a:graphicData uri="http://schemas.openxmlformats.org/presentationml/2006/ole">
            <p:oleObj spid="_x0000_s21516" name="Рисунок" r:id="rId6" imgW="940388" imgH="940388" progId="Word.Picture.8">
              <p:embed/>
            </p:oleObj>
          </a:graphicData>
        </a:graphic>
      </p:graphicFrame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4648200" y="2514600"/>
          <a:ext cx="996950" cy="1095375"/>
        </p:xfrm>
        <a:graphic>
          <a:graphicData uri="http://schemas.openxmlformats.org/presentationml/2006/ole">
            <p:oleObj spid="_x0000_s21519" name="Рисунок" r:id="rId7" imgW="927958" imgH="737395" progId="Word.Picture.8">
              <p:embed/>
            </p:oleObj>
          </a:graphicData>
        </a:graphic>
      </p:graphicFrame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748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22" name="Picture 18" descr="http://dorznaki.ru/images/znaki/image100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400800" y="2438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Как безопаснее поступить водителю мопеда, если на перекрестке установлен этот знак?</a:t>
            </a:r>
            <a:r>
              <a:rPr lang="ru-RU" sz="240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35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60" name="Picture 8" descr="http://dorznaki.ru/images/znaki/image046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90600" y="2514600"/>
            <a:ext cx="1981200" cy="1690688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10000" y="1814513"/>
            <a:ext cx="4267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115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000">
                <a:solidFill>
                  <a:schemeClr val="accent1"/>
                </a:solidFill>
                <a:latin typeface="Arial" charset="0"/>
              </a:rPr>
              <a:t>Уступить дорогу транспортным средствам, движущимся по пересекаемой дороге.</a:t>
            </a:r>
          </a:p>
          <a:p>
            <a:pPr marL="342900" indent="-342900">
              <a:spcBef>
                <a:spcPct val="115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000">
                <a:solidFill>
                  <a:schemeClr val="accent1"/>
                </a:solidFill>
                <a:latin typeface="Arial" charset="0"/>
              </a:rPr>
              <a:t>Продолжить движение, не уступая дорогу.</a:t>
            </a:r>
          </a:p>
          <a:p>
            <a:pPr marL="342900" indent="-342900">
              <a:spcBef>
                <a:spcPct val="115000"/>
              </a:spcBef>
              <a:buFontTx/>
              <a:buAutoNum type="arabicPeriod"/>
              <a:tabLst>
                <a:tab pos="228600" algn="l"/>
              </a:tabLst>
            </a:pPr>
            <a:r>
              <a:rPr lang="ru-RU" sz="2000">
                <a:solidFill>
                  <a:schemeClr val="accent1"/>
                </a:solidFill>
                <a:latin typeface="Arial" charset="0"/>
              </a:rPr>
              <a:t>Проехать перекресток с соблюдением мер предосторожности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Где должны пересекать проезжую часть пешеходы:</a:t>
            </a:r>
            <a:r>
              <a:rPr lang="ru-RU" sz="240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86200" y="2133600"/>
            <a:ext cx="4648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любом месте;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пешеходным переходам (надземным или подземным), а при их отсутствии - на перекрестках по линии тротуаров или обочин;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любом месте, если нет движущихся транспортных средств</a:t>
            </a:r>
            <a:r>
              <a:rPr lang="ru-RU" sz="200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56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8" name="Picture 8" descr="MANWAL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33450" y="4267200"/>
            <a:ext cx="93345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0645E-7 L 1.11771 0.00555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008000"/>
                </a:solidFill>
                <a:latin typeface="Arial Black" pitchFamily="34" charset="0"/>
              </a:rPr>
              <a:t>Под какой из знаков водитель мопеда не имеет права проезжать?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24200" y="4800600"/>
            <a:ext cx="251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Знак «А»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Знак «Б» 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Оба знака</a:t>
            </a:r>
          </a:p>
        </p:txBody>
      </p:sp>
      <p:sp>
        <p:nvSpPr>
          <p:cNvPr id="2765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6" name="Picture 8" descr="http://dorznaki.ru/images/znaki/image06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600200" y="1981200"/>
            <a:ext cx="1676400" cy="1676400"/>
          </a:xfrm>
          <a:prstGeom prst="rect">
            <a:avLst/>
          </a:prstGeom>
          <a:noFill/>
        </p:spPr>
      </p:pic>
      <p:pic>
        <p:nvPicPr>
          <p:cNvPr id="27657" name="Picture 9" descr="http://dorznaki.ru/images/znaki/image057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410200" y="1981200"/>
            <a:ext cx="1676400" cy="1676400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748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752600" y="3900488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981200" y="38100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chemeClr val="accent1"/>
                </a:solidFill>
                <a:latin typeface="Arial Black" pitchFamily="34" charset="0"/>
              </a:rPr>
              <a:t>А                                             Б</a:t>
            </a:r>
            <a:r>
              <a:rPr lang="ru-RU"/>
              <a:t>         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allAtOnce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11">
      <a:dk1>
        <a:srgbClr val="000000"/>
      </a:dk1>
      <a:lt1>
        <a:srgbClr val="FFFF00"/>
      </a:lt1>
      <a:dk2>
        <a:srgbClr val="336600"/>
      </a:dk2>
      <a:lt2>
        <a:srgbClr val="FBFBFB"/>
      </a:lt2>
      <a:accent1>
        <a:srgbClr val="009900"/>
      </a:accent1>
      <a:accent2>
        <a:srgbClr val="C6C6C6"/>
      </a:accent2>
      <a:accent3>
        <a:srgbClr val="FFFFAA"/>
      </a:accent3>
      <a:accent4>
        <a:srgbClr val="000000"/>
      </a:accent4>
      <a:accent5>
        <a:srgbClr val="AACAAA"/>
      </a:accent5>
      <a:accent6>
        <a:srgbClr val="B3B3B3"/>
      </a:accent6>
      <a:hlink>
        <a:srgbClr val="006600"/>
      </a:hlink>
      <a:folHlink>
        <a:srgbClr val="808000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ка с тенью 10">
        <a:dk1>
          <a:srgbClr val="000000"/>
        </a:dk1>
        <a:lt1>
          <a:srgbClr val="FF0000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FAAAA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ка с тенью 11">
        <a:dk1>
          <a:srgbClr val="000000"/>
        </a:dk1>
        <a:lt1>
          <a:srgbClr val="FFFF00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FFFAA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ка с тенью 12">
        <a:dk1>
          <a:srgbClr val="000000"/>
        </a:dk1>
        <a:lt1>
          <a:srgbClr val="FFFF00"/>
        </a:lt1>
        <a:dk2>
          <a:srgbClr val="336600"/>
        </a:dk2>
        <a:lt2>
          <a:srgbClr val="FAF8FE"/>
        </a:lt2>
        <a:accent1>
          <a:srgbClr val="009900"/>
        </a:accent1>
        <a:accent2>
          <a:srgbClr val="C6C6C6"/>
        </a:accent2>
        <a:accent3>
          <a:srgbClr val="FFFFAA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683</Words>
  <Application>Microsoft Office PowerPoint</Application>
  <PresentationFormat>Экран (4:3)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Сетка с тенью</vt:lpstr>
      <vt:lpstr>Рисунок</vt:lpstr>
      <vt:lpstr>Викторина  по ПДД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</dc:creator>
  <cp:lastModifiedBy>Muhammad</cp:lastModifiedBy>
  <cp:revision>102</cp:revision>
  <cp:lastPrinted>1601-01-01T00:00:00Z</cp:lastPrinted>
  <dcterms:created xsi:type="dcterms:W3CDTF">1601-01-01T00:00:00Z</dcterms:created>
  <dcterms:modified xsi:type="dcterms:W3CDTF">2020-04-30T12:33:14Z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